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65" r:id="rId17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2.png"/><Relationship Id="rId8" Type="http://schemas.openxmlformats.org/officeDocument/2006/relationships/image" Target="../media/image131.png"/><Relationship Id="rId7" Type="http://schemas.openxmlformats.org/officeDocument/2006/relationships/image" Target="../media/image130.png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1" Type="http://schemas.openxmlformats.org/officeDocument/2006/relationships/notesSlide" Target="../notesSlides/notesSlide10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19" Type="http://schemas.openxmlformats.org/officeDocument/2006/relationships/image" Target="../media/image141.png"/><Relationship Id="rId18" Type="http://schemas.openxmlformats.org/officeDocument/2006/relationships/image" Target="../media/image140.png"/><Relationship Id="rId17" Type="http://schemas.openxmlformats.org/officeDocument/2006/relationships/image" Target="../media/image139.png"/><Relationship Id="rId16" Type="http://schemas.openxmlformats.org/officeDocument/2006/relationships/image" Target="../media/image102.png"/><Relationship Id="rId15" Type="http://schemas.openxmlformats.org/officeDocument/2006/relationships/image" Target="../media/image138.png"/><Relationship Id="rId14" Type="http://schemas.openxmlformats.org/officeDocument/2006/relationships/image" Target="../media/image137.png"/><Relationship Id="rId13" Type="http://schemas.openxmlformats.org/officeDocument/2006/relationships/image" Target="../media/image136.png"/><Relationship Id="rId12" Type="http://schemas.openxmlformats.org/officeDocument/2006/relationships/image" Target="../media/image135.png"/><Relationship Id="rId11" Type="http://schemas.openxmlformats.org/officeDocument/2006/relationships/image" Target="../media/image134.png"/><Relationship Id="rId10" Type="http://schemas.openxmlformats.org/officeDocument/2006/relationships/image" Target="../media/image133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8.png"/><Relationship Id="rId8" Type="http://schemas.openxmlformats.org/officeDocument/2006/relationships/image" Target="../media/image147.png"/><Relationship Id="rId7" Type="http://schemas.openxmlformats.org/officeDocument/2006/relationships/image" Target="../media/image146.png"/><Relationship Id="rId6" Type="http://schemas.openxmlformats.org/officeDocument/2006/relationships/image" Target="../media/image145.png"/><Relationship Id="rId5" Type="http://schemas.openxmlformats.org/officeDocument/2006/relationships/image" Target="../media/image124.png"/><Relationship Id="rId4" Type="http://schemas.openxmlformats.org/officeDocument/2006/relationships/image" Target="../media/image144.png"/><Relationship Id="rId3" Type="http://schemas.openxmlformats.org/officeDocument/2006/relationships/image" Target="../media/image143.png"/><Relationship Id="rId24" Type="http://schemas.openxmlformats.org/officeDocument/2006/relationships/notesSlide" Target="../notesSlides/notesSlide11.xml"/><Relationship Id="rId23" Type="http://schemas.openxmlformats.org/officeDocument/2006/relationships/slideLayout" Target="../slideLayouts/slideLayout1.xml"/><Relationship Id="rId22" Type="http://schemas.openxmlformats.org/officeDocument/2006/relationships/image" Target="../media/image160.png"/><Relationship Id="rId21" Type="http://schemas.openxmlformats.org/officeDocument/2006/relationships/image" Target="../media/image159.png"/><Relationship Id="rId20" Type="http://schemas.openxmlformats.org/officeDocument/2006/relationships/image" Target="../media/image158.png"/><Relationship Id="rId2" Type="http://schemas.openxmlformats.org/officeDocument/2006/relationships/image" Target="../media/image142.png"/><Relationship Id="rId19" Type="http://schemas.openxmlformats.org/officeDocument/2006/relationships/image" Target="../media/image157.png"/><Relationship Id="rId18" Type="http://schemas.openxmlformats.org/officeDocument/2006/relationships/image" Target="../media/image156.png"/><Relationship Id="rId17" Type="http://schemas.openxmlformats.org/officeDocument/2006/relationships/image" Target="../media/image155.png"/><Relationship Id="rId16" Type="http://schemas.openxmlformats.org/officeDocument/2006/relationships/image" Target="../media/image154.png"/><Relationship Id="rId15" Type="http://schemas.openxmlformats.org/officeDocument/2006/relationships/image" Target="../media/image153.png"/><Relationship Id="rId14" Type="http://schemas.openxmlformats.org/officeDocument/2006/relationships/image" Target="../media/image112.png"/><Relationship Id="rId13" Type="http://schemas.openxmlformats.org/officeDocument/2006/relationships/image" Target="../media/image152.png"/><Relationship Id="rId12" Type="http://schemas.openxmlformats.org/officeDocument/2006/relationships/image" Target="../media/image151.png"/><Relationship Id="rId11" Type="http://schemas.openxmlformats.org/officeDocument/2006/relationships/image" Target="../media/image150.png"/><Relationship Id="rId10" Type="http://schemas.openxmlformats.org/officeDocument/2006/relationships/image" Target="../media/image149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8.png"/><Relationship Id="rId8" Type="http://schemas.openxmlformats.org/officeDocument/2006/relationships/image" Target="../media/image167.png"/><Relationship Id="rId7" Type="http://schemas.openxmlformats.org/officeDocument/2006/relationships/image" Target="../media/image166.png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3" Type="http://schemas.openxmlformats.org/officeDocument/2006/relationships/image" Target="../media/image162.png"/><Relationship Id="rId27" Type="http://schemas.openxmlformats.org/officeDocument/2006/relationships/notesSlide" Target="../notesSlides/notesSlide12.xml"/><Relationship Id="rId26" Type="http://schemas.openxmlformats.org/officeDocument/2006/relationships/slideLayout" Target="../slideLayouts/slideLayout1.xml"/><Relationship Id="rId25" Type="http://schemas.openxmlformats.org/officeDocument/2006/relationships/image" Target="../media/image184.png"/><Relationship Id="rId24" Type="http://schemas.openxmlformats.org/officeDocument/2006/relationships/image" Target="../media/image183.png"/><Relationship Id="rId23" Type="http://schemas.openxmlformats.org/officeDocument/2006/relationships/image" Target="../media/image182.png"/><Relationship Id="rId22" Type="http://schemas.openxmlformats.org/officeDocument/2006/relationships/image" Target="../media/image181.png"/><Relationship Id="rId21" Type="http://schemas.openxmlformats.org/officeDocument/2006/relationships/image" Target="../media/image180.png"/><Relationship Id="rId20" Type="http://schemas.openxmlformats.org/officeDocument/2006/relationships/image" Target="../media/image179.png"/><Relationship Id="rId2" Type="http://schemas.openxmlformats.org/officeDocument/2006/relationships/image" Target="../media/image161.png"/><Relationship Id="rId19" Type="http://schemas.openxmlformats.org/officeDocument/2006/relationships/image" Target="../media/image178.png"/><Relationship Id="rId18" Type="http://schemas.openxmlformats.org/officeDocument/2006/relationships/image" Target="../media/image177.png"/><Relationship Id="rId17" Type="http://schemas.openxmlformats.org/officeDocument/2006/relationships/image" Target="../media/image176.png"/><Relationship Id="rId16" Type="http://schemas.openxmlformats.org/officeDocument/2006/relationships/image" Target="../media/image175.png"/><Relationship Id="rId15" Type="http://schemas.openxmlformats.org/officeDocument/2006/relationships/image" Target="../media/image174.png"/><Relationship Id="rId14" Type="http://schemas.openxmlformats.org/officeDocument/2006/relationships/image" Target="../media/image173.png"/><Relationship Id="rId13" Type="http://schemas.openxmlformats.org/officeDocument/2006/relationships/image" Target="../media/image172.png"/><Relationship Id="rId12" Type="http://schemas.openxmlformats.org/officeDocument/2006/relationships/image" Target="../media/image171.png"/><Relationship Id="rId11" Type="http://schemas.openxmlformats.org/officeDocument/2006/relationships/image" Target="../media/image170.png"/><Relationship Id="rId10" Type="http://schemas.openxmlformats.org/officeDocument/2006/relationships/image" Target="../media/image169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2.png"/><Relationship Id="rId8" Type="http://schemas.openxmlformats.org/officeDocument/2006/relationships/image" Target="../media/image191.png"/><Relationship Id="rId7" Type="http://schemas.openxmlformats.org/officeDocument/2006/relationships/image" Target="../media/image190.png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6" Type="http://schemas.openxmlformats.org/officeDocument/2006/relationships/notesSlide" Target="../notesSlides/notesSlide13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97.png"/><Relationship Id="rId13" Type="http://schemas.openxmlformats.org/officeDocument/2006/relationships/image" Target="../media/image196.png"/><Relationship Id="rId12" Type="http://schemas.openxmlformats.org/officeDocument/2006/relationships/image" Target="../media/image195.png"/><Relationship Id="rId11" Type="http://schemas.openxmlformats.org/officeDocument/2006/relationships/image" Target="../media/image194.png"/><Relationship Id="rId10" Type="http://schemas.openxmlformats.org/officeDocument/2006/relationships/image" Target="../media/image193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6.png"/><Relationship Id="rId8" Type="http://schemas.openxmlformats.org/officeDocument/2006/relationships/image" Target="../media/image205.png"/><Relationship Id="rId7" Type="http://schemas.openxmlformats.org/officeDocument/2006/relationships/image" Target="../media/image204.png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3" Type="http://schemas.openxmlformats.org/officeDocument/2006/relationships/notesSlide" Target="../notesSlides/notesSlide14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07.png"/><Relationship Id="rId10" Type="http://schemas.openxmlformats.org/officeDocument/2006/relationships/image" Target="../media/image91.png"/><Relationship Id="rId1" Type="http://schemas.openxmlformats.org/officeDocument/2006/relationships/image" Target="../media/image19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23.png"/><Relationship Id="rId16" Type="http://schemas.openxmlformats.org/officeDocument/2006/relationships/image" Target="../media/image22.png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1" Type="http://schemas.openxmlformats.org/officeDocument/2006/relationships/notesSlide" Target="../notesSlides/notesSlide3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9" Type="http://schemas.openxmlformats.org/officeDocument/2006/relationships/image" Target="../media/image41.png"/><Relationship Id="rId18" Type="http://schemas.openxmlformats.org/officeDocument/2006/relationships/image" Target="../media/image40.png"/><Relationship Id="rId17" Type="http://schemas.openxmlformats.org/officeDocument/2006/relationships/image" Target="../media/image39.png"/><Relationship Id="rId16" Type="http://schemas.openxmlformats.org/officeDocument/2006/relationships/image" Target="../media/image38.png"/><Relationship Id="rId15" Type="http://schemas.openxmlformats.org/officeDocument/2006/relationships/image" Target="../media/image37.png"/><Relationship Id="rId14" Type="http://schemas.openxmlformats.org/officeDocument/2006/relationships/image" Target="../media/image36.png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5" Type="http://schemas.openxmlformats.org/officeDocument/2006/relationships/notesSlide" Target="../notesSlides/notesSlide5.xml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72.png"/><Relationship Id="rId22" Type="http://schemas.openxmlformats.org/officeDocument/2006/relationships/image" Target="../media/image71.png"/><Relationship Id="rId21" Type="http://schemas.openxmlformats.org/officeDocument/2006/relationships/image" Target="../media/image70.png"/><Relationship Id="rId20" Type="http://schemas.openxmlformats.org/officeDocument/2006/relationships/image" Target="../media/image69.png"/><Relationship Id="rId2" Type="http://schemas.openxmlformats.org/officeDocument/2006/relationships/image" Target="../media/image51.png"/><Relationship Id="rId19" Type="http://schemas.openxmlformats.org/officeDocument/2006/relationships/image" Target="../media/image68.png"/><Relationship Id="rId18" Type="http://schemas.openxmlformats.org/officeDocument/2006/relationships/image" Target="../media/image67.png"/><Relationship Id="rId17" Type="http://schemas.openxmlformats.org/officeDocument/2006/relationships/image" Target="../media/image66.png"/><Relationship Id="rId16" Type="http://schemas.openxmlformats.org/officeDocument/2006/relationships/image" Target="../media/image65.png"/><Relationship Id="rId15" Type="http://schemas.openxmlformats.org/officeDocument/2006/relationships/image" Target="../media/image64.png"/><Relationship Id="rId14" Type="http://schemas.openxmlformats.org/officeDocument/2006/relationships/image" Target="../media/image63.png"/><Relationship Id="rId13" Type="http://schemas.openxmlformats.org/officeDocument/2006/relationships/image" Target="../media/image62.png"/><Relationship Id="rId12" Type="http://schemas.openxmlformats.org/officeDocument/2006/relationships/image" Target="../media/image61.png"/><Relationship Id="rId11" Type="http://schemas.openxmlformats.org/officeDocument/2006/relationships/image" Target="../media/image60.png"/><Relationship Id="rId10" Type="http://schemas.openxmlformats.org/officeDocument/2006/relationships/image" Target="../media/image59.png"/><Relationship Id="rId1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1.png"/><Relationship Id="rId8" Type="http://schemas.openxmlformats.org/officeDocument/2006/relationships/image" Target="../media/image90.png"/><Relationship Id="rId7" Type="http://schemas.openxmlformats.org/officeDocument/2006/relationships/image" Target="../media/image89.png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63.png"/><Relationship Id="rId14" Type="http://schemas.openxmlformats.org/officeDocument/2006/relationships/notesSlide" Target="../notesSlides/notesSlide7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94.png"/><Relationship Id="rId11" Type="http://schemas.openxmlformats.org/officeDocument/2006/relationships/image" Target="../media/image93.png"/><Relationship Id="rId10" Type="http://schemas.openxmlformats.org/officeDocument/2006/relationships/image" Target="../media/image92.png"/><Relationship Id="rId1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8" Type="http://schemas.openxmlformats.org/officeDocument/2006/relationships/image" Target="../media/image102.png"/><Relationship Id="rId7" Type="http://schemas.openxmlformats.org/officeDocument/2006/relationships/image" Target="../media/image101.png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5" Type="http://schemas.openxmlformats.org/officeDocument/2006/relationships/notesSlide" Target="../notesSlides/notesSlide8.xml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116.png"/><Relationship Id="rId22" Type="http://schemas.openxmlformats.org/officeDocument/2006/relationships/image" Target="../media/image115.png"/><Relationship Id="rId21" Type="http://schemas.openxmlformats.org/officeDocument/2006/relationships/image" Target="../media/image114.png"/><Relationship Id="rId20" Type="http://schemas.openxmlformats.org/officeDocument/2006/relationships/image" Target="../media/image113.png"/><Relationship Id="rId2" Type="http://schemas.openxmlformats.org/officeDocument/2006/relationships/image" Target="../media/image96.png"/><Relationship Id="rId19" Type="http://schemas.openxmlformats.org/officeDocument/2006/relationships/image" Target="../media/image112.png"/><Relationship Id="rId18" Type="http://schemas.openxmlformats.org/officeDocument/2006/relationships/image" Target="../media/image111.png"/><Relationship Id="rId17" Type="http://schemas.openxmlformats.org/officeDocument/2006/relationships/image" Target="../media/image110.png"/><Relationship Id="rId16" Type="http://schemas.openxmlformats.org/officeDocument/2006/relationships/image" Target="../media/image109.png"/><Relationship Id="rId15" Type="http://schemas.openxmlformats.org/officeDocument/2006/relationships/image" Target="../media/image108.png"/><Relationship Id="rId14" Type="http://schemas.openxmlformats.org/officeDocument/2006/relationships/image" Target="../media/image107.png"/><Relationship Id="rId13" Type="http://schemas.openxmlformats.org/officeDocument/2006/relationships/image" Target="../media/image106.png"/><Relationship Id="rId12" Type="http://schemas.openxmlformats.org/officeDocument/2006/relationships/image" Target="../media/image105.png"/><Relationship Id="rId11" Type="http://schemas.openxmlformats.org/officeDocument/2006/relationships/image" Target="../media/image104.png"/><Relationship Id="rId10" Type="http://schemas.openxmlformats.org/officeDocument/2006/relationships/image" Target="../media/image62.png"/><Relationship Id="rId1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24.png"/><Relationship Id="rId7" Type="http://schemas.openxmlformats.org/officeDocument/2006/relationships/image" Target="../media/image123.png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685800"/>
            <a:ext cx="1428750" cy="1428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4800600"/>
            <a:ext cx="952500" cy="952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4114800"/>
            <a:ext cx="1905000" cy="1905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057400"/>
            <a:ext cx="1143000" cy="1143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2227" y="3981450"/>
            <a:ext cx="2267396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5200" y="6210300"/>
            <a:ext cx="685800" cy="2667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2821305" y="2343150"/>
            <a:ext cx="6549390" cy="571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kern="0" spc="-90" dirty="0">
                <a:solidFill>
                  <a:srgbClr val="7C3AE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Solidity智能合约开发</a:t>
            </a:r>
            <a:endParaRPr lang="en-US" sz="4500" dirty="0"/>
          </a:p>
        </p:txBody>
      </p:sp>
      <p:sp>
        <p:nvSpPr>
          <p:cNvPr id="12" name="Text 2"/>
          <p:cNvSpPr/>
          <p:nvPr/>
        </p:nvSpPr>
        <p:spPr>
          <a:xfrm>
            <a:off x="4929188" y="3257550"/>
            <a:ext cx="33147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3F4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NFT盲盒项目实战</a:t>
            </a:r>
            <a:endParaRPr lang="en-US" sz="2700" dirty="0"/>
          </a:p>
        </p:txBody>
      </p:sp>
      <p:sp>
        <p:nvSpPr>
          <p:cNvPr id="13" name="Text 3"/>
          <p:cNvSpPr/>
          <p:nvPr/>
        </p:nvSpPr>
        <p:spPr>
          <a:xfrm>
            <a:off x="4962227" y="3990975"/>
            <a:ext cx="960120" cy="2476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kern="0" spc="120" dirty="0">
                <a:solidFill>
                  <a:srgbClr val="C084F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random</a:t>
            </a:r>
            <a:endParaRPr lang="en-US" sz="1500" dirty="0"/>
          </a:p>
        </p:txBody>
      </p:sp>
      <p:sp>
        <p:nvSpPr>
          <p:cNvPr id="14" name="Text 4"/>
          <p:cNvSpPr/>
          <p:nvPr/>
        </p:nvSpPr>
        <p:spPr>
          <a:xfrm>
            <a:off x="5762327" y="3990975"/>
            <a:ext cx="320040" cy="2476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kern="0" spc="120" dirty="0">
                <a:solidFill>
                  <a:srgbClr val="FACC15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()</a:t>
            </a:r>
            <a:endParaRPr lang="en-US" sz="1500" dirty="0"/>
          </a:p>
        </p:txBody>
      </p:sp>
      <p:sp>
        <p:nvSpPr>
          <p:cNvPr id="15" name="Text 5"/>
          <p:cNvSpPr/>
          <p:nvPr/>
        </p:nvSpPr>
        <p:spPr>
          <a:xfrm>
            <a:off x="6162377" y="3990975"/>
            <a:ext cx="160556" cy="2476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kern="0" spc="120" dirty="0">
                <a:solidFill>
                  <a:srgbClr val="60A5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→</a:t>
            </a:r>
            <a:endParaRPr lang="en-US" sz="1500" dirty="0"/>
          </a:p>
        </p:txBody>
      </p:sp>
      <p:sp>
        <p:nvSpPr>
          <p:cNvPr id="16" name="Text 6"/>
          <p:cNvSpPr/>
          <p:nvPr/>
        </p:nvSpPr>
        <p:spPr>
          <a:xfrm>
            <a:off x="6429524" y="3990975"/>
            <a:ext cx="960120" cy="2476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kern="0" spc="120" dirty="0">
                <a:solidFill>
                  <a:srgbClr val="C084F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Rarity</a:t>
            </a:r>
            <a:endParaRPr lang="en-US" sz="1500" dirty="0"/>
          </a:p>
        </p:txBody>
      </p:sp>
      <p:sp>
        <p:nvSpPr>
          <p:cNvPr id="17" name="Text 7"/>
          <p:cNvSpPr/>
          <p:nvPr/>
        </p:nvSpPr>
        <p:spPr>
          <a:xfrm>
            <a:off x="3967163" y="4552950"/>
            <a:ext cx="100584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第三阶段</a:t>
            </a:r>
            <a:endParaRPr lang="en-US" sz="1050" dirty="0"/>
          </a:p>
        </p:txBody>
      </p:sp>
      <p:sp>
        <p:nvSpPr>
          <p:cNvPr id="18" name="Text 8"/>
          <p:cNvSpPr/>
          <p:nvPr/>
        </p:nvSpPr>
        <p:spPr>
          <a:xfrm>
            <a:off x="4957763" y="4552950"/>
            <a:ext cx="148590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开发框架与实战</a:t>
            </a:r>
            <a:endParaRPr lang="en-US" sz="1050" dirty="0"/>
          </a:p>
        </p:txBody>
      </p:sp>
      <p:sp>
        <p:nvSpPr>
          <p:cNvPr id="19" name="Text 9"/>
          <p:cNvSpPr/>
          <p:nvPr/>
        </p:nvSpPr>
        <p:spPr>
          <a:xfrm>
            <a:off x="6348413" y="4552950"/>
            <a:ext cx="100584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项目实战</a:t>
            </a:r>
            <a:endParaRPr lang="en-US" sz="1050" dirty="0"/>
          </a:p>
        </p:txBody>
      </p:sp>
      <p:sp>
        <p:nvSpPr>
          <p:cNvPr id="20" name="Text 10"/>
          <p:cNvSpPr/>
          <p:nvPr/>
        </p:nvSpPr>
        <p:spPr>
          <a:xfrm>
            <a:off x="7339012" y="4552950"/>
            <a:ext cx="142875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NFT Blind Box</a:t>
            </a:r>
            <a:endParaRPr lang="en-US" sz="1050" dirty="0"/>
          </a:p>
        </p:txBody>
      </p:sp>
      <p:sp>
        <p:nvSpPr>
          <p:cNvPr id="21" name="Text 11"/>
          <p:cNvSpPr/>
          <p:nvPr/>
        </p:nvSpPr>
        <p:spPr>
          <a:xfrm>
            <a:off x="803275" y="5962015"/>
            <a:ext cx="1485900" cy="29337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zh-CN" altLang="en-US" sz="1350" dirty="0">
                <a:solidFill>
                  <a:schemeClr val="bg1"/>
                </a:solidFill>
              </a:rPr>
              <a:t>区块链导师</a:t>
            </a:r>
            <a:r>
              <a:rPr lang="en-US" altLang="zh-CN" sz="1350" dirty="0">
                <a:solidFill>
                  <a:schemeClr val="bg1"/>
                </a:solidFill>
              </a:rPr>
              <a:t> [L</a:t>
            </a:r>
            <a:r>
              <a:rPr lang="en-US" altLang="zh-CN" sz="1350" dirty="0">
                <a:solidFill>
                  <a:schemeClr val="bg1"/>
                </a:solidFill>
              </a:rPr>
              <a:t>ayer]</a:t>
            </a:r>
            <a:endParaRPr lang="zh-CN" altLang="en-US" sz="13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3708350" cy="2381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00200"/>
            <a:ext cx="304800" cy="304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76400"/>
            <a:ext cx="15240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750" y="1447800"/>
            <a:ext cx="3708350" cy="23812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150" y="1600200"/>
            <a:ext cx="3048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0825" y="1676400"/>
            <a:ext cx="1714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2501" y="1447800"/>
            <a:ext cx="3708499" cy="2381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4901" y="1600200"/>
            <a:ext cx="3048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2051" y="1676400"/>
            <a:ext cx="1905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3981450"/>
            <a:ext cx="3708350" cy="21526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4133850"/>
            <a:ext cx="3048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075" y="4210050"/>
            <a:ext cx="1714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41750" y="3981450"/>
            <a:ext cx="3708350" cy="21526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94150" y="4133850"/>
            <a:ext cx="3048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89400" y="421005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02501" y="3981450"/>
            <a:ext cx="3708499" cy="21526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54901" y="4133850"/>
            <a:ext cx="3048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31101" y="4210050"/>
            <a:ext cx="152400" cy="1524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14300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测试用例设计</a:t>
            </a:r>
            <a:endParaRPr lang="en-US" sz="3600" dirty="0"/>
          </a:p>
        </p:txBody>
      </p:sp>
      <p:sp>
        <p:nvSpPr>
          <p:cNvPr id="23" name="Text 1"/>
          <p:cNvSpPr/>
          <p:nvPr/>
        </p:nvSpPr>
        <p:spPr>
          <a:xfrm>
            <a:off x="381000" y="914400"/>
            <a:ext cx="114300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 Case Design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952500" y="1619250"/>
            <a:ext cx="1168718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 部署测试</a:t>
            </a:r>
            <a:endParaRPr lang="en-US" sz="1500" dirty="0"/>
          </a:p>
        </p:txBody>
      </p:sp>
      <p:sp>
        <p:nvSpPr>
          <p:cNvPr id="25" name="Text 3"/>
          <p:cNvSpPr/>
          <p:nvPr/>
        </p:nvSpPr>
        <p:spPr>
          <a:xfrm>
            <a:off x="800100" y="2019300"/>
            <a:ext cx="33273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正确初始化参数</a:t>
            </a:r>
            <a:endParaRPr lang="en-US" sz="1050" dirty="0"/>
          </a:p>
        </p:txBody>
      </p:sp>
      <p:sp>
        <p:nvSpPr>
          <p:cNvPr id="26" name="Text 4"/>
          <p:cNvSpPr/>
          <p:nvPr/>
        </p:nvSpPr>
        <p:spPr>
          <a:xfrm>
            <a:off x="800100" y="2247900"/>
            <a:ext cx="33273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验证名称和符号</a:t>
            </a:r>
            <a:endParaRPr lang="en-US" sz="1050" dirty="0"/>
          </a:p>
        </p:txBody>
      </p:sp>
      <p:sp>
        <p:nvSpPr>
          <p:cNvPr id="27" name="Text 5"/>
          <p:cNvSpPr/>
          <p:nvPr/>
        </p:nvSpPr>
        <p:spPr>
          <a:xfrm>
            <a:off x="800100" y="2476500"/>
            <a:ext cx="33273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验证价格和总量</a:t>
            </a:r>
            <a:endParaRPr lang="en-US" sz="1050" dirty="0"/>
          </a:p>
        </p:txBody>
      </p:sp>
      <p:sp>
        <p:nvSpPr>
          <p:cNvPr id="28" name="Text 6"/>
          <p:cNvSpPr/>
          <p:nvPr/>
        </p:nvSpPr>
        <p:spPr>
          <a:xfrm>
            <a:off x="800100" y="2705100"/>
            <a:ext cx="33273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验证VRF配置</a:t>
            </a:r>
            <a:endParaRPr lang="en-US" sz="1050" dirty="0"/>
          </a:p>
        </p:txBody>
      </p:sp>
      <p:sp>
        <p:nvSpPr>
          <p:cNvPr id="29" name="Text 7"/>
          <p:cNvSpPr/>
          <p:nvPr/>
        </p:nvSpPr>
        <p:spPr>
          <a:xfrm>
            <a:off x="4813250" y="1619250"/>
            <a:ext cx="1168718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ADE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 购买测试</a:t>
            </a:r>
            <a:endParaRPr lang="en-US" sz="1500" dirty="0"/>
          </a:p>
        </p:txBody>
      </p:sp>
      <p:sp>
        <p:nvSpPr>
          <p:cNvPr id="30" name="Text 8"/>
          <p:cNvSpPr/>
          <p:nvPr/>
        </p:nvSpPr>
        <p:spPr>
          <a:xfrm>
            <a:off x="4660850" y="2019300"/>
            <a:ext cx="33273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正常购买盲盒</a:t>
            </a:r>
            <a:endParaRPr lang="en-US" sz="1050" dirty="0"/>
          </a:p>
        </p:txBody>
      </p:sp>
      <p:sp>
        <p:nvSpPr>
          <p:cNvPr id="31" name="Text 9"/>
          <p:cNvSpPr/>
          <p:nvPr/>
        </p:nvSpPr>
        <p:spPr>
          <a:xfrm>
            <a:off x="4660850" y="2247900"/>
            <a:ext cx="33273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价格验证</a:t>
            </a:r>
            <a:endParaRPr lang="en-US" sz="1050" dirty="0"/>
          </a:p>
        </p:txBody>
      </p:sp>
      <p:sp>
        <p:nvSpPr>
          <p:cNvPr id="32" name="Text 10"/>
          <p:cNvSpPr/>
          <p:nvPr/>
        </p:nvSpPr>
        <p:spPr>
          <a:xfrm>
            <a:off x="4660850" y="2476500"/>
            <a:ext cx="33273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总量限制</a:t>
            </a:r>
            <a:endParaRPr lang="en-US" sz="1050" dirty="0"/>
          </a:p>
        </p:txBody>
      </p:sp>
      <p:sp>
        <p:nvSpPr>
          <p:cNvPr id="33" name="Text 11"/>
          <p:cNvSpPr/>
          <p:nvPr/>
        </p:nvSpPr>
        <p:spPr>
          <a:xfrm>
            <a:off x="4660850" y="2705100"/>
            <a:ext cx="33273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白名单购买</a:t>
            </a:r>
            <a:endParaRPr lang="en-US" sz="1050" dirty="0"/>
          </a:p>
        </p:txBody>
      </p:sp>
      <p:sp>
        <p:nvSpPr>
          <p:cNvPr id="34" name="Text 12"/>
          <p:cNvSpPr/>
          <p:nvPr/>
        </p:nvSpPr>
        <p:spPr>
          <a:xfrm>
            <a:off x="4660850" y="2933700"/>
            <a:ext cx="33273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购买限制</a:t>
            </a:r>
            <a:endParaRPr lang="en-US" sz="1050" dirty="0"/>
          </a:p>
        </p:txBody>
      </p:sp>
      <p:sp>
        <p:nvSpPr>
          <p:cNvPr id="35" name="Text 13"/>
          <p:cNvSpPr/>
          <p:nvPr/>
        </p:nvSpPr>
        <p:spPr>
          <a:xfrm>
            <a:off x="8674001" y="1619250"/>
            <a:ext cx="1168718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 VRF测试</a:t>
            </a:r>
            <a:endParaRPr lang="en-US" sz="1500" dirty="0"/>
          </a:p>
        </p:txBody>
      </p:sp>
      <p:sp>
        <p:nvSpPr>
          <p:cNvPr id="36" name="Text 14"/>
          <p:cNvSpPr/>
          <p:nvPr/>
        </p:nvSpPr>
        <p:spPr>
          <a:xfrm>
            <a:off x="8521601" y="2019300"/>
            <a:ext cx="3327499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请求随机数</a:t>
            </a:r>
            <a:endParaRPr lang="en-US" sz="1050" dirty="0"/>
          </a:p>
        </p:txBody>
      </p:sp>
      <p:sp>
        <p:nvSpPr>
          <p:cNvPr id="37" name="Text 15"/>
          <p:cNvSpPr/>
          <p:nvPr/>
        </p:nvSpPr>
        <p:spPr>
          <a:xfrm>
            <a:off x="8521601" y="2247900"/>
            <a:ext cx="3327499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接收随机数回调</a:t>
            </a:r>
            <a:endParaRPr lang="en-US" sz="1050" dirty="0"/>
          </a:p>
        </p:txBody>
      </p:sp>
      <p:sp>
        <p:nvSpPr>
          <p:cNvPr id="38" name="Text 16"/>
          <p:cNvSpPr/>
          <p:nvPr/>
        </p:nvSpPr>
        <p:spPr>
          <a:xfrm>
            <a:off x="8521601" y="2476500"/>
            <a:ext cx="3327499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随机数验证</a:t>
            </a:r>
            <a:endParaRPr lang="en-US" sz="1050" dirty="0"/>
          </a:p>
        </p:txBody>
      </p:sp>
      <p:sp>
        <p:nvSpPr>
          <p:cNvPr id="39" name="Text 17"/>
          <p:cNvSpPr/>
          <p:nvPr/>
        </p:nvSpPr>
        <p:spPr>
          <a:xfrm>
            <a:off x="8521601" y="2705100"/>
            <a:ext cx="3327499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请求ID映射</a:t>
            </a:r>
            <a:endParaRPr lang="en-US" sz="1050" dirty="0"/>
          </a:p>
        </p:txBody>
      </p:sp>
      <p:sp>
        <p:nvSpPr>
          <p:cNvPr id="40" name="Text 18"/>
          <p:cNvSpPr/>
          <p:nvPr/>
        </p:nvSpPr>
        <p:spPr>
          <a:xfrm>
            <a:off x="952500" y="4152900"/>
            <a:ext cx="1397318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 稀有度测试</a:t>
            </a:r>
            <a:endParaRPr lang="en-US" sz="1500" dirty="0"/>
          </a:p>
        </p:txBody>
      </p:sp>
      <p:sp>
        <p:nvSpPr>
          <p:cNvPr id="41" name="Text 19"/>
          <p:cNvSpPr/>
          <p:nvPr/>
        </p:nvSpPr>
        <p:spPr>
          <a:xfrm>
            <a:off x="800100" y="4552950"/>
            <a:ext cx="33273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稀有度分配</a:t>
            </a:r>
            <a:endParaRPr lang="en-US" sz="1050" dirty="0"/>
          </a:p>
        </p:txBody>
      </p:sp>
      <p:sp>
        <p:nvSpPr>
          <p:cNvPr id="42" name="Text 20"/>
          <p:cNvSpPr/>
          <p:nvPr/>
        </p:nvSpPr>
        <p:spPr>
          <a:xfrm>
            <a:off x="800100" y="4781550"/>
            <a:ext cx="33273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概率分布验证</a:t>
            </a:r>
            <a:endParaRPr lang="en-US" sz="1050" dirty="0"/>
          </a:p>
        </p:txBody>
      </p:sp>
      <p:sp>
        <p:nvSpPr>
          <p:cNvPr id="43" name="Text 21"/>
          <p:cNvSpPr/>
          <p:nvPr/>
        </p:nvSpPr>
        <p:spPr>
          <a:xfrm>
            <a:off x="800100" y="5010150"/>
            <a:ext cx="33273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稀有度查询</a:t>
            </a:r>
            <a:endParaRPr lang="en-US" sz="1050" dirty="0"/>
          </a:p>
        </p:txBody>
      </p:sp>
      <p:sp>
        <p:nvSpPr>
          <p:cNvPr id="44" name="Text 22"/>
          <p:cNvSpPr/>
          <p:nvPr/>
        </p:nvSpPr>
        <p:spPr>
          <a:xfrm>
            <a:off x="800100" y="5238750"/>
            <a:ext cx="33273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边界值测试</a:t>
            </a:r>
            <a:endParaRPr lang="en-US" sz="1050" dirty="0"/>
          </a:p>
        </p:txBody>
      </p:sp>
      <p:sp>
        <p:nvSpPr>
          <p:cNvPr id="45" name="Text 23"/>
          <p:cNvSpPr/>
          <p:nvPr/>
        </p:nvSpPr>
        <p:spPr>
          <a:xfrm>
            <a:off x="4813250" y="4152900"/>
            <a:ext cx="1397318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472B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 元数据测试</a:t>
            </a:r>
            <a:endParaRPr lang="en-US" sz="1500" dirty="0"/>
          </a:p>
        </p:txBody>
      </p:sp>
      <p:sp>
        <p:nvSpPr>
          <p:cNvPr id="46" name="Text 24"/>
          <p:cNvSpPr/>
          <p:nvPr/>
        </p:nvSpPr>
        <p:spPr>
          <a:xfrm>
            <a:off x="4660850" y="4552950"/>
            <a:ext cx="33273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未揭示URI</a:t>
            </a:r>
            <a:endParaRPr lang="en-US" sz="1050" dirty="0"/>
          </a:p>
        </p:txBody>
      </p:sp>
      <p:sp>
        <p:nvSpPr>
          <p:cNvPr id="47" name="Text 25"/>
          <p:cNvSpPr/>
          <p:nvPr/>
        </p:nvSpPr>
        <p:spPr>
          <a:xfrm>
            <a:off x="4660850" y="4781550"/>
            <a:ext cx="33273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已揭示URI</a:t>
            </a:r>
            <a:endParaRPr lang="en-US" sz="1050" dirty="0"/>
          </a:p>
        </p:txBody>
      </p:sp>
      <p:sp>
        <p:nvSpPr>
          <p:cNvPr id="48" name="Text 26"/>
          <p:cNvSpPr/>
          <p:nvPr/>
        </p:nvSpPr>
        <p:spPr>
          <a:xfrm>
            <a:off x="4660850" y="5010150"/>
            <a:ext cx="33273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URI格式验证</a:t>
            </a:r>
            <a:endParaRPr lang="en-US" sz="1050" dirty="0"/>
          </a:p>
        </p:txBody>
      </p:sp>
      <p:sp>
        <p:nvSpPr>
          <p:cNvPr id="49" name="Text 27"/>
          <p:cNvSpPr/>
          <p:nvPr/>
        </p:nvSpPr>
        <p:spPr>
          <a:xfrm>
            <a:off x="4660850" y="5238750"/>
            <a:ext cx="33273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IPFS集成</a:t>
            </a:r>
            <a:endParaRPr lang="en-US" sz="1050" dirty="0"/>
          </a:p>
        </p:txBody>
      </p:sp>
      <p:sp>
        <p:nvSpPr>
          <p:cNvPr id="50" name="Text 28"/>
          <p:cNvSpPr/>
          <p:nvPr/>
        </p:nvSpPr>
        <p:spPr>
          <a:xfrm>
            <a:off x="8674001" y="4152900"/>
            <a:ext cx="1625918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8717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6. 销售机制测试</a:t>
            </a:r>
            <a:endParaRPr lang="en-US" sz="1500" dirty="0"/>
          </a:p>
        </p:txBody>
      </p:sp>
      <p:sp>
        <p:nvSpPr>
          <p:cNvPr id="51" name="Text 29"/>
          <p:cNvSpPr/>
          <p:nvPr/>
        </p:nvSpPr>
        <p:spPr>
          <a:xfrm>
            <a:off x="8521601" y="4552950"/>
            <a:ext cx="3327499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销售阶段切换</a:t>
            </a:r>
            <a:endParaRPr lang="en-US" sz="1050" dirty="0"/>
          </a:p>
        </p:txBody>
      </p:sp>
      <p:sp>
        <p:nvSpPr>
          <p:cNvPr id="52" name="Text 30"/>
          <p:cNvSpPr/>
          <p:nvPr/>
        </p:nvSpPr>
        <p:spPr>
          <a:xfrm>
            <a:off x="8521601" y="4781550"/>
            <a:ext cx="3327499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价格调整</a:t>
            </a:r>
            <a:endParaRPr lang="en-US" sz="1050" dirty="0"/>
          </a:p>
        </p:txBody>
      </p:sp>
      <p:sp>
        <p:nvSpPr>
          <p:cNvPr id="53" name="Text 31"/>
          <p:cNvSpPr/>
          <p:nvPr/>
        </p:nvSpPr>
        <p:spPr>
          <a:xfrm>
            <a:off x="8521601" y="5010150"/>
            <a:ext cx="3327499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白名单管理</a:t>
            </a:r>
            <a:endParaRPr lang="en-US" sz="1050" dirty="0"/>
          </a:p>
        </p:txBody>
      </p:sp>
      <p:sp>
        <p:nvSpPr>
          <p:cNvPr id="54" name="Text 32"/>
          <p:cNvSpPr/>
          <p:nvPr/>
        </p:nvSpPr>
        <p:spPr>
          <a:xfrm>
            <a:off x="8521601" y="5238750"/>
            <a:ext cx="3327499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资金提取</a:t>
            </a:r>
            <a:endParaRPr lang="en-US" sz="1050" dirty="0"/>
          </a:p>
        </p:txBody>
      </p:sp>
      <p:sp>
        <p:nvSpPr>
          <p:cNvPr id="55" name="Text 33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完整的测试用例确保NFT盲盒合约的安全性和可靠性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23975"/>
            <a:ext cx="285750" cy="285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52600"/>
            <a:ext cx="342900" cy="342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752600"/>
            <a:ext cx="5105400" cy="1028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19075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4574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857500"/>
            <a:ext cx="34290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857500"/>
            <a:ext cx="5105400" cy="1028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32956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35623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962400"/>
            <a:ext cx="34290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3962400"/>
            <a:ext cx="5105400" cy="1028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440055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46672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5067300"/>
            <a:ext cx="342900" cy="342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5067300"/>
            <a:ext cx="5105400" cy="1028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550545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577215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295400"/>
            <a:ext cx="5791200" cy="5257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600" y="1323975"/>
            <a:ext cx="323850" cy="2857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7747" y="1752600"/>
            <a:ext cx="457200" cy="457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71097" y="1847850"/>
            <a:ext cx="190500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8243" y="2019300"/>
            <a:ext cx="13335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77151" y="1752600"/>
            <a:ext cx="457200" cy="4572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96214" y="1847850"/>
            <a:ext cx="219075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47647" y="2019300"/>
            <a:ext cx="13335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16555" y="1752600"/>
            <a:ext cx="457200" cy="4572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73718" y="1847850"/>
            <a:ext cx="142875" cy="2667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7747" y="2514600"/>
            <a:ext cx="457200" cy="4572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56809" y="2609850"/>
            <a:ext cx="219075" cy="2667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8243" y="2781300"/>
            <a:ext cx="13335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77151" y="2514600"/>
            <a:ext cx="457200" cy="4572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96214" y="2609850"/>
            <a:ext cx="219075" cy="2667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47647" y="2781300"/>
            <a:ext cx="133350" cy="1524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16555" y="2514600"/>
            <a:ext cx="457200" cy="4572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9905" y="2609850"/>
            <a:ext cx="190500" cy="2667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24600" y="3381375"/>
            <a:ext cx="285750" cy="285750"/>
          </a:xfrm>
          <a:prstGeom prst="rect">
            <a:avLst/>
          </a:prstGeom>
        </p:spPr>
      </p:pic>
      <p:sp>
        <p:nvSpPr>
          <p:cNvPr id="40" name="Text 0"/>
          <p:cNvSpPr/>
          <p:nvPr/>
        </p:nvSpPr>
        <p:spPr>
          <a:xfrm>
            <a:off x="304800" y="304800"/>
            <a:ext cx="115824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部署和使用指南</a:t>
            </a:r>
            <a:endParaRPr lang="en-US" sz="3600" dirty="0"/>
          </a:p>
        </p:txBody>
      </p:sp>
      <p:sp>
        <p:nvSpPr>
          <p:cNvPr id="41" name="Text 1"/>
          <p:cNvSpPr/>
          <p:nvPr/>
        </p:nvSpPr>
        <p:spPr>
          <a:xfrm>
            <a:off x="304800" y="838200"/>
            <a:ext cx="115824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Deployment &amp; Usage Guide</a:t>
            </a:r>
            <a:endParaRPr lang="en-US" sz="1800" dirty="0"/>
          </a:p>
        </p:txBody>
      </p:sp>
      <p:sp>
        <p:nvSpPr>
          <p:cNvPr id="42" name="Text 2"/>
          <p:cNvSpPr/>
          <p:nvPr/>
        </p:nvSpPr>
        <p:spPr>
          <a:xfrm>
            <a:off x="704850" y="1295400"/>
            <a:ext cx="556260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部署步骤</a:t>
            </a:r>
            <a:endParaRPr lang="en-US" sz="2250" dirty="0"/>
          </a:p>
        </p:txBody>
      </p:sp>
      <p:sp>
        <p:nvSpPr>
          <p:cNvPr id="43" name="Text 3"/>
          <p:cNvSpPr/>
          <p:nvPr/>
        </p:nvSpPr>
        <p:spPr>
          <a:xfrm>
            <a:off x="433834" y="1809750"/>
            <a:ext cx="101798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1200" dirty="0"/>
          </a:p>
        </p:txBody>
      </p:sp>
      <p:sp>
        <p:nvSpPr>
          <p:cNvPr id="44" name="Text 4"/>
          <p:cNvSpPr/>
          <p:nvPr/>
        </p:nvSpPr>
        <p:spPr>
          <a:xfrm>
            <a:off x="876300" y="1866900"/>
            <a:ext cx="48768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准备VRF订阅</a:t>
            </a:r>
            <a:endParaRPr lang="en-US" sz="1500" dirty="0"/>
          </a:p>
        </p:txBody>
      </p:sp>
      <p:sp>
        <p:nvSpPr>
          <p:cNvPr id="45" name="Text 5"/>
          <p:cNvSpPr/>
          <p:nvPr/>
        </p:nvSpPr>
        <p:spPr>
          <a:xfrm>
            <a:off x="990600" y="2171700"/>
            <a:ext cx="49911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创建Chainlink VRF订阅</a:t>
            </a:r>
            <a:endParaRPr lang="en-US" sz="1200" dirty="0"/>
          </a:p>
        </p:txBody>
      </p:sp>
      <p:sp>
        <p:nvSpPr>
          <p:cNvPr id="46" name="Text 6"/>
          <p:cNvSpPr/>
          <p:nvPr/>
        </p:nvSpPr>
        <p:spPr>
          <a:xfrm>
            <a:off x="990600" y="2438400"/>
            <a:ext cx="49911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充值LINK代币</a:t>
            </a:r>
            <a:endParaRPr lang="en-US" sz="1200" dirty="0"/>
          </a:p>
        </p:txBody>
      </p:sp>
      <p:sp>
        <p:nvSpPr>
          <p:cNvPr id="47" name="Text 7"/>
          <p:cNvSpPr/>
          <p:nvPr/>
        </p:nvSpPr>
        <p:spPr>
          <a:xfrm>
            <a:off x="433834" y="2914650"/>
            <a:ext cx="101798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</a:t>
            </a:r>
            <a:endParaRPr lang="en-US" sz="1200" dirty="0"/>
          </a:p>
        </p:txBody>
      </p:sp>
      <p:sp>
        <p:nvSpPr>
          <p:cNvPr id="48" name="Text 8"/>
          <p:cNvSpPr/>
          <p:nvPr/>
        </p:nvSpPr>
        <p:spPr>
          <a:xfrm>
            <a:off x="876300" y="2971800"/>
            <a:ext cx="48768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准备元数据</a:t>
            </a:r>
            <a:endParaRPr lang="en-US" sz="1500" dirty="0"/>
          </a:p>
        </p:txBody>
      </p:sp>
      <p:sp>
        <p:nvSpPr>
          <p:cNvPr id="49" name="Text 9"/>
          <p:cNvSpPr/>
          <p:nvPr/>
        </p:nvSpPr>
        <p:spPr>
          <a:xfrm>
            <a:off x="990600" y="3276600"/>
            <a:ext cx="49911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上传图片到IPFS</a:t>
            </a:r>
            <a:endParaRPr lang="en-US" sz="1200" dirty="0"/>
          </a:p>
        </p:txBody>
      </p:sp>
      <p:sp>
        <p:nvSpPr>
          <p:cNvPr id="50" name="Text 10"/>
          <p:cNvSpPr/>
          <p:nvPr/>
        </p:nvSpPr>
        <p:spPr>
          <a:xfrm>
            <a:off x="990600" y="3543300"/>
            <a:ext cx="49911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创建元数据JSON</a:t>
            </a:r>
            <a:endParaRPr lang="en-US" sz="1200" dirty="0"/>
          </a:p>
        </p:txBody>
      </p:sp>
      <p:sp>
        <p:nvSpPr>
          <p:cNvPr id="51" name="Text 11"/>
          <p:cNvSpPr/>
          <p:nvPr/>
        </p:nvSpPr>
        <p:spPr>
          <a:xfrm>
            <a:off x="433834" y="4019550"/>
            <a:ext cx="101798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</a:t>
            </a:r>
            <a:endParaRPr lang="en-US" sz="1200" dirty="0"/>
          </a:p>
        </p:txBody>
      </p:sp>
      <p:sp>
        <p:nvSpPr>
          <p:cNvPr id="52" name="Text 12"/>
          <p:cNvSpPr/>
          <p:nvPr/>
        </p:nvSpPr>
        <p:spPr>
          <a:xfrm>
            <a:off x="876300" y="4076700"/>
            <a:ext cx="48768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部署合约</a:t>
            </a:r>
            <a:endParaRPr lang="en-US" sz="1500" dirty="0"/>
          </a:p>
        </p:txBody>
      </p:sp>
      <p:sp>
        <p:nvSpPr>
          <p:cNvPr id="53" name="Text 13"/>
          <p:cNvSpPr/>
          <p:nvPr/>
        </p:nvSpPr>
        <p:spPr>
          <a:xfrm>
            <a:off x="990600" y="4381500"/>
            <a:ext cx="49911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传入VRF配置参数</a:t>
            </a:r>
            <a:endParaRPr lang="en-US" sz="1200" dirty="0"/>
          </a:p>
        </p:txBody>
      </p:sp>
      <p:sp>
        <p:nvSpPr>
          <p:cNvPr id="54" name="Text 14"/>
          <p:cNvSpPr/>
          <p:nvPr/>
        </p:nvSpPr>
        <p:spPr>
          <a:xfrm>
            <a:off x="990600" y="4648200"/>
            <a:ext cx="49911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设置价格和总量</a:t>
            </a:r>
            <a:endParaRPr lang="en-US" sz="1200" dirty="0"/>
          </a:p>
        </p:txBody>
      </p:sp>
      <p:sp>
        <p:nvSpPr>
          <p:cNvPr id="55" name="Text 15"/>
          <p:cNvSpPr/>
          <p:nvPr/>
        </p:nvSpPr>
        <p:spPr>
          <a:xfrm>
            <a:off x="433834" y="5124450"/>
            <a:ext cx="101798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</a:t>
            </a:r>
            <a:endParaRPr lang="en-US" sz="1200" dirty="0"/>
          </a:p>
        </p:txBody>
      </p:sp>
      <p:sp>
        <p:nvSpPr>
          <p:cNvPr id="56" name="Text 16"/>
          <p:cNvSpPr/>
          <p:nvPr/>
        </p:nvSpPr>
        <p:spPr>
          <a:xfrm>
            <a:off x="876300" y="5181600"/>
            <a:ext cx="48768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配置合约</a:t>
            </a:r>
            <a:endParaRPr lang="en-US" sz="1500" dirty="0"/>
          </a:p>
        </p:txBody>
      </p:sp>
      <p:sp>
        <p:nvSpPr>
          <p:cNvPr id="57" name="Text 17"/>
          <p:cNvSpPr/>
          <p:nvPr/>
        </p:nvSpPr>
        <p:spPr>
          <a:xfrm>
            <a:off x="990600" y="5486400"/>
            <a:ext cx="49911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添加VRF消费者</a:t>
            </a:r>
            <a:endParaRPr lang="en-US" sz="1200" dirty="0"/>
          </a:p>
        </p:txBody>
      </p:sp>
      <p:sp>
        <p:nvSpPr>
          <p:cNvPr id="58" name="Text 18"/>
          <p:cNvSpPr/>
          <p:nvPr/>
        </p:nvSpPr>
        <p:spPr>
          <a:xfrm>
            <a:off x="990600" y="5753100"/>
            <a:ext cx="49911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设置baseURI</a:t>
            </a:r>
            <a:endParaRPr lang="en-US" sz="1200" dirty="0"/>
          </a:p>
        </p:txBody>
      </p:sp>
      <p:sp>
        <p:nvSpPr>
          <p:cNvPr id="59" name="Text 19"/>
          <p:cNvSpPr/>
          <p:nvPr/>
        </p:nvSpPr>
        <p:spPr>
          <a:xfrm>
            <a:off x="6762750" y="1295400"/>
            <a:ext cx="556260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使用流程</a:t>
            </a:r>
            <a:endParaRPr lang="en-US" sz="2250" dirty="0"/>
          </a:p>
        </p:txBody>
      </p:sp>
      <p:sp>
        <p:nvSpPr>
          <p:cNvPr id="60" name="Text 20"/>
          <p:cNvSpPr/>
          <p:nvPr/>
        </p:nvSpPr>
        <p:spPr>
          <a:xfrm>
            <a:off x="6324600" y="2247900"/>
            <a:ext cx="1283643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开启销售</a:t>
            </a:r>
            <a:endParaRPr lang="en-US" sz="1050" dirty="0"/>
          </a:p>
        </p:txBody>
      </p:sp>
      <p:sp>
        <p:nvSpPr>
          <p:cNvPr id="61" name="Text 21"/>
          <p:cNvSpPr/>
          <p:nvPr/>
        </p:nvSpPr>
        <p:spPr>
          <a:xfrm>
            <a:off x="8464004" y="2247900"/>
            <a:ext cx="1283643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用户购买</a:t>
            </a:r>
            <a:endParaRPr lang="en-US" sz="1050" dirty="0"/>
          </a:p>
        </p:txBody>
      </p:sp>
      <p:sp>
        <p:nvSpPr>
          <p:cNvPr id="62" name="Text 22"/>
          <p:cNvSpPr/>
          <p:nvPr/>
        </p:nvSpPr>
        <p:spPr>
          <a:xfrm>
            <a:off x="10603409" y="2247900"/>
            <a:ext cx="1283643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等待揭示</a:t>
            </a:r>
            <a:endParaRPr lang="en-US" sz="1050" dirty="0"/>
          </a:p>
        </p:txBody>
      </p:sp>
      <p:sp>
        <p:nvSpPr>
          <p:cNvPr id="63" name="Text 23"/>
          <p:cNvSpPr/>
          <p:nvPr/>
        </p:nvSpPr>
        <p:spPr>
          <a:xfrm>
            <a:off x="6324600" y="3009900"/>
            <a:ext cx="1283643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查看NFT</a:t>
            </a:r>
            <a:endParaRPr lang="en-US" sz="1050" dirty="0"/>
          </a:p>
        </p:txBody>
      </p:sp>
      <p:sp>
        <p:nvSpPr>
          <p:cNvPr id="64" name="Text 24"/>
          <p:cNvSpPr/>
          <p:nvPr/>
        </p:nvSpPr>
        <p:spPr>
          <a:xfrm>
            <a:off x="8335640" y="3009900"/>
            <a:ext cx="1540371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查看稀有度</a:t>
            </a:r>
            <a:endParaRPr lang="en-US" sz="1050" dirty="0"/>
          </a:p>
        </p:txBody>
      </p:sp>
      <p:sp>
        <p:nvSpPr>
          <p:cNvPr id="65" name="Text 25"/>
          <p:cNvSpPr/>
          <p:nvPr/>
        </p:nvSpPr>
        <p:spPr>
          <a:xfrm>
            <a:off x="10603409" y="3009900"/>
            <a:ext cx="1283643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查看属性</a:t>
            </a:r>
            <a:endParaRPr lang="en-US" sz="1050" dirty="0"/>
          </a:p>
        </p:txBody>
      </p:sp>
      <p:sp>
        <p:nvSpPr>
          <p:cNvPr id="66" name="Text 26"/>
          <p:cNvSpPr/>
          <p:nvPr/>
        </p:nvSpPr>
        <p:spPr>
          <a:xfrm>
            <a:off x="6724650" y="3352800"/>
            <a:ext cx="556260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注意事项</a:t>
            </a:r>
            <a:endParaRPr lang="en-US" sz="2250" dirty="0"/>
          </a:p>
        </p:txBody>
      </p:sp>
      <p:sp>
        <p:nvSpPr>
          <p:cNvPr id="67" name="Text 27"/>
          <p:cNvSpPr/>
          <p:nvPr/>
        </p:nvSpPr>
        <p:spPr>
          <a:xfrm>
            <a:off x="6562725" y="3810000"/>
            <a:ext cx="638937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VRF配置：</a:t>
            </a: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VRF需要LINK代币，确保订阅有足够余额</a:t>
            </a:r>
            <a:endParaRPr lang="en-US" sz="1200" dirty="0"/>
          </a:p>
        </p:txBody>
      </p:sp>
      <p:sp>
        <p:nvSpPr>
          <p:cNvPr id="68" name="Text 28"/>
          <p:cNvSpPr/>
          <p:nvPr/>
        </p:nvSpPr>
        <p:spPr>
          <a:xfrm>
            <a:off x="6562725" y="4114800"/>
            <a:ext cx="638937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元数据准备：</a:t>
            </a: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元数据需要提前准备好并上传到IPFS</a:t>
            </a:r>
            <a:endParaRPr lang="en-US" sz="1200" dirty="0"/>
          </a:p>
        </p:txBody>
      </p:sp>
      <p:sp>
        <p:nvSpPr>
          <p:cNvPr id="69" name="Text 29"/>
          <p:cNvSpPr/>
          <p:nvPr/>
        </p:nvSpPr>
        <p:spPr>
          <a:xfrm>
            <a:off x="6562725" y="4419600"/>
            <a:ext cx="532447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网络差异：</a:t>
            </a: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测试网和主网的VRF配置不同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19225"/>
            <a:ext cx="285750" cy="285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05000"/>
            <a:ext cx="381000" cy="381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38" y="1962150"/>
            <a:ext cx="238125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75" y="1905000"/>
            <a:ext cx="6105525" cy="952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067050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3124200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875" y="3067050"/>
            <a:ext cx="6105525" cy="952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422910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75" y="4286250"/>
            <a:ext cx="17145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875" y="4229100"/>
            <a:ext cx="6105525" cy="952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5391150"/>
            <a:ext cx="381000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6250" y="5448300"/>
            <a:ext cx="19050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4875" y="5391150"/>
            <a:ext cx="6105525" cy="952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9000" y="1409700"/>
            <a:ext cx="4572000" cy="5067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67600" y="1409700"/>
            <a:ext cx="38100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62850" y="1466850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91475" y="1409700"/>
            <a:ext cx="3819525" cy="952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7600" y="2571750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86663" y="2628900"/>
            <a:ext cx="142875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91475" y="2571750"/>
            <a:ext cx="3819525" cy="952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67600" y="3781425"/>
            <a:ext cx="219075" cy="2857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67600" y="4229100"/>
            <a:ext cx="4343400" cy="17335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20000" y="4410075"/>
            <a:ext cx="152400" cy="1714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20000" y="4695825"/>
            <a:ext cx="152400" cy="1714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20000" y="4981575"/>
            <a:ext cx="152400" cy="1714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20000" y="5267325"/>
            <a:ext cx="152400" cy="17145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20000" y="5553075"/>
            <a:ext cx="152400" cy="17145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385500" y="6610350"/>
            <a:ext cx="749350" cy="1905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81000" y="381000"/>
            <a:ext cx="114300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安全性考虑</a:t>
            </a:r>
            <a:endParaRPr lang="en-US" sz="3600" dirty="0"/>
          </a:p>
        </p:txBody>
      </p:sp>
      <p:sp>
        <p:nvSpPr>
          <p:cNvPr id="32" name="Text 1"/>
          <p:cNvSpPr/>
          <p:nvPr/>
        </p:nvSpPr>
        <p:spPr>
          <a:xfrm>
            <a:off x="381000" y="914400"/>
            <a:ext cx="114300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Security Considerations</a:t>
            </a:r>
            <a:endParaRPr lang="en-US" sz="1800" dirty="0"/>
          </a:p>
        </p:txBody>
      </p:sp>
      <p:sp>
        <p:nvSpPr>
          <p:cNvPr id="33" name="Text 2"/>
          <p:cNvSpPr/>
          <p:nvPr/>
        </p:nvSpPr>
        <p:spPr>
          <a:xfrm>
            <a:off x="742950" y="1409700"/>
            <a:ext cx="662940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安全措施</a:t>
            </a:r>
            <a:endParaRPr lang="en-US" sz="2250" dirty="0"/>
          </a:p>
        </p:txBody>
      </p:sp>
      <p:sp>
        <p:nvSpPr>
          <p:cNvPr id="34" name="Text 3"/>
          <p:cNvSpPr/>
          <p:nvPr/>
        </p:nvSpPr>
        <p:spPr>
          <a:xfrm>
            <a:off x="1047750" y="1905000"/>
            <a:ext cx="59626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472B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随机数安全</a:t>
            </a:r>
            <a:endParaRPr lang="en-US" sz="1500" dirty="0"/>
          </a:p>
        </p:txBody>
      </p:sp>
      <p:sp>
        <p:nvSpPr>
          <p:cNvPr id="35" name="Text 4"/>
          <p:cNvSpPr/>
          <p:nvPr/>
        </p:nvSpPr>
        <p:spPr>
          <a:xfrm>
            <a:off x="1047750" y="2171700"/>
            <a:ext cx="59626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使用Chainlink VRF</a:t>
            </a:r>
            <a:endParaRPr lang="en-US" sz="1200" dirty="0"/>
          </a:p>
        </p:txBody>
      </p:sp>
      <p:sp>
        <p:nvSpPr>
          <p:cNvPr id="36" name="Text 5"/>
          <p:cNvSpPr/>
          <p:nvPr/>
        </p:nvSpPr>
        <p:spPr>
          <a:xfrm>
            <a:off x="1047750" y="2400300"/>
            <a:ext cx="59626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可验证的随机性</a:t>
            </a:r>
            <a:endParaRPr lang="en-US" sz="1200" dirty="0"/>
          </a:p>
        </p:txBody>
      </p:sp>
      <p:sp>
        <p:nvSpPr>
          <p:cNvPr id="37" name="Text 6"/>
          <p:cNvSpPr/>
          <p:nvPr/>
        </p:nvSpPr>
        <p:spPr>
          <a:xfrm>
            <a:off x="1047750" y="2628900"/>
            <a:ext cx="59626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防止抢跑和操纵</a:t>
            </a:r>
            <a:endParaRPr lang="en-US" sz="1200" dirty="0"/>
          </a:p>
        </p:txBody>
      </p:sp>
      <p:sp>
        <p:nvSpPr>
          <p:cNvPr id="38" name="Text 7"/>
          <p:cNvSpPr/>
          <p:nvPr/>
        </p:nvSpPr>
        <p:spPr>
          <a:xfrm>
            <a:off x="1047750" y="3067050"/>
            <a:ext cx="59626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重入攻击防护</a:t>
            </a:r>
            <a:endParaRPr lang="en-US" sz="1500" dirty="0"/>
          </a:p>
        </p:txBody>
      </p:sp>
      <p:sp>
        <p:nvSpPr>
          <p:cNvPr id="39" name="Text 8"/>
          <p:cNvSpPr/>
          <p:nvPr/>
        </p:nvSpPr>
        <p:spPr>
          <a:xfrm>
            <a:off x="1047750" y="3333750"/>
            <a:ext cx="71551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使用Checks-Effects-Interactions模式</a:t>
            </a:r>
            <a:endParaRPr lang="en-US" sz="1200" dirty="0"/>
          </a:p>
        </p:txBody>
      </p:sp>
      <p:sp>
        <p:nvSpPr>
          <p:cNvPr id="40" name="Text 9"/>
          <p:cNvSpPr/>
          <p:nvPr/>
        </p:nvSpPr>
        <p:spPr>
          <a:xfrm>
            <a:off x="1047750" y="3562350"/>
            <a:ext cx="59626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状态更新在外部调用之前</a:t>
            </a:r>
            <a:endParaRPr lang="en-US" sz="1200" dirty="0"/>
          </a:p>
        </p:txBody>
      </p:sp>
      <p:sp>
        <p:nvSpPr>
          <p:cNvPr id="41" name="Text 10"/>
          <p:cNvSpPr/>
          <p:nvPr/>
        </p:nvSpPr>
        <p:spPr>
          <a:xfrm>
            <a:off x="1047750" y="3790950"/>
            <a:ext cx="59626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使用ReentrancyGuard</a:t>
            </a:r>
            <a:endParaRPr lang="en-US" sz="1200" dirty="0"/>
          </a:p>
        </p:txBody>
      </p:sp>
      <p:sp>
        <p:nvSpPr>
          <p:cNvPr id="42" name="Text 11"/>
          <p:cNvSpPr/>
          <p:nvPr/>
        </p:nvSpPr>
        <p:spPr>
          <a:xfrm>
            <a:off x="1047750" y="4229100"/>
            <a:ext cx="59626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权限控制</a:t>
            </a:r>
            <a:endParaRPr lang="en-US" sz="1500" dirty="0"/>
          </a:p>
        </p:txBody>
      </p:sp>
      <p:sp>
        <p:nvSpPr>
          <p:cNvPr id="43" name="Text 12"/>
          <p:cNvSpPr/>
          <p:nvPr/>
        </p:nvSpPr>
        <p:spPr>
          <a:xfrm>
            <a:off x="1047750" y="4495800"/>
            <a:ext cx="59626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onlyOwner修饰符</a:t>
            </a:r>
            <a:endParaRPr lang="en-US" sz="1200" dirty="0"/>
          </a:p>
        </p:txBody>
      </p:sp>
      <p:sp>
        <p:nvSpPr>
          <p:cNvPr id="44" name="Text 13"/>
          <p:cNvSpPr/>
          <p:nvPr/>
        </p:nvSpPr>
        <p:spPr>
          <a:xfrm>
            <a:off x="1047750" y="4724400"/>
            <a:ext cx="59626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白名单验证</a:t>
            </a:r>
            <a:endParaRPr lang="en-US" sz="1200" dirty="0"/>
          </a:p>
        </p:txBody>
      </p:sp>
      <p:sp>
        <p:nvSpPr>
          <p:cNvPr id="45" name="Text 14"/>
          <p:cNvSpPr/>
          <p:nvPr/>
        </p:nvSpPr>
        <p:spPr>
          <a:xfrm>
            <a:off x="1047750" y="4953000"/>
            <a:ext cx="59626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购买限制检查</a:t>
            </a:r>
            <a:endParaRPr lang="en-US" sz="1200" dirty="0"/>
          </a:p>
        </p:txBody>
      </p:sp>
      <p:sp>
        <p:nvSpPr>
          <p:cNvPr id="46" name="Text 15"/>
          <p:cNvSpPr/>
          <p:nvPr/>
        </p:nvSpPr>
        <p:spPr>
          <a:xfrm>
            <a:off x="1047750" y="5391150"/>
            <a:ext cx="59626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ADE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输入验证</a:t>
            </a:r>
            <a:endParaRPr lang="en-US" sz="1500" dirty="0"/>
          </a:p>
        </p:txBody>
      </p:sp>
      <p:sp>
        <p:nvSpPr>
          <p:cNvPr id="47" name="Text 16"/>
          <p:cNvSpPr/>
          <p:nvPr/>
        </p:nvSpPr>
        <p:spPr>
          <a:xfrm>
            <a:off x="1047750" y="5657850"/>
            <a:ext cx="59626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价格验证</a:t>
            </a:r>
            <a:endParaRPr lang="en-US" sz="1200" dirty="0"/>
          </a:p>
        </p:txBody>
      </p:sp>
      <p:sp>
        <p:nvSpPr>
          <p:cNvPr id="48" name="Text 17"/>
          <p:cNvSpPr/>
          <p:nvPr/>
        </p:nvSpPr>
        <p:spPr>
          <a:xfrm>
            <a:off x="1047750" y="5886450"/>
            <a:ext cx="59626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总量验证</a:t>
            </a:r>
            <a:endParaRPr lang="en-US" sz="1200" dirty="0"/>
          </a:p>
        </p:txBody>
      </p:sp>
      <p:sp>
        <p:nvSpPr>
          <p:cNvPr id="49" name="Text 18"/>
          <p:cNvSpPr/>
          <p:nvPr/>
        </p:nvSpPr>
        <p:spPr>
          <a:xfrm>
            <a:off x="1047750" y="6115050"/>
            <a:ext cx="59626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地址验证</a:t>
            </a:r>
            <a:endParaRPr lang="en-US" sz="1200" dirty="0"/>
          </a:p>
        </p:txBody>
      </p:sp>
      <p:sp>
        <p:nvSpPr>
          <p:cNvPr id="50" name="Text 19"/>
          <p:cNvSpPr/>
          <p:nvPr/>
        </p:nvSpPr>
        <p:spPr>
          <a:xfrm>
            <a:off x="8134350" y="1409700"/>
            <a:ext cx="36766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资金安全</a:t>
            </a:r>
            <a:endParaRPr lang="en-US" sz="1500" dirty="0"/>
          </a:p>
        </p:txBody>
      </p:sp>
      <p:sp>
        <p:nvSpPr>
          <p:cNvPr id="51" name="Text 20"/>
          <p:cNvSpPr/>
          <p:nvPr/>
        </p:nvSpPr>
        <p:spPr>
          <a:xfrm>
            <a:off x="8134350" y="1676400"/>
            <a:ext cx="36766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安全的提取机制</a:t>
            </a:r>
            <a:endParaRPr lang="en-US" sz="1200" dirty="0"/>
          </a:p>
        </p:txBody>
      </p:sp>
      <p:sp>
        <p:nvSpPr>
          <p:cNvPr id="52" name="Text 21"/>
          <p:cNvSpPr/>
          <p:nvPr/>
        </p:nvSpPr>
        <p:spPr>
          <a:xfrm>
            <a:off x="8134350" y="1905000"/>
            <a:ext cx="36766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防止意外锁定</a:t>
            </a:r>
            <a:endParaRPr lang="en-US" sz="1200" dirty="0"/>
          </a:p>
        </p:txBody>
      </p:sp>
      <p:sp>
        <p:nvSpPr>
          <p:cNvPr id="53" name="Text 22"/>
          <p:cNvSpPr/>
          <p:nvPr/>
        </p:nvSpPr>
        <p:spPr>
          <a:xfrm>
            <a:off x="8134350" y="2133600"/>
            <a:ext cx="36766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紧急暂停功能</a:t>
            </a:r>
            <a:endParaRPr lang="en-US" sz="1200" dirty="0"/>
          </a:p>
        </p:txBody>
      </p:sp>
      <p:sp>
        <p:nvSpPr>
          <p:cNvPr id="54" name="Text 23"/>
          <p:cNvSpPr/>
          <p:nvPr/>
        </p:nvSpPr>
        <p:spPr>
          <a:xfrm>
            <a:off x="8134350" y="2571750"/>
            <a:ext cx="36766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818CF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元数据安全</a:t>
            </a:r>
            <a:endParaRPr lang="en-US" sz="1500" dirty="0"/>
          </a:p>
        </p:txBody>
      </p:sp>
      <p:sp>
        <p:nvSpPr>
          <p:cNvPr id="55" name="Text 24"/>
          <p:cNvSpPr/>
          <p:nvPr/>
        </p:nvSpPr>
        <p:spPr>
          <a:xfrm>
            <a:off x="8134350" y="2838450"/>
            <a:ext cx="36766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IPFS不可变存储</a:t>
            </a:r>
            <a:endParaRPr lang="en-US" sz="1200" dirty="0"/>
          </a:p>
        </p:txBody>
      </p:sp>
      <p:sp>
        <p:nvSpPr>
          <p:cNvPr id="56" name="Text 25"/>
          <p:cNvSpPr/>
          <p:nvPr/>
        </p:nvSpPr>
        <p:spPr>
          <a:xfrm>
            <a:off x="8134350" y="3067050"/>
            <a:ext cx="36766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URI格式验证</a:t>
            </a:r>
            <a:endParaRPr lang="en-US" sz="1200" dirty="0"/>
          </a:p>
        </p:txBody>
      </p:sp>
      <p:sp>
        <p:nvSpPr>
          <p:cNvPr id="57" name="Text 26"/>
          <p:cNvSpPr/>
          <p:nvPr/>
        </p:nvSpPr>
        <p:spPr>
          <a:xfrm>
            <a:off x="8134350" y="3295650"/>
            <a:ext cx="36766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防止元数据篡改</a:t>
            </a:r>
            <a:endParaRPr lang="en-US" sz="1200" dirty="0"/>
          </a:p>
        </p:txBody>
      </p:sp>
      <p:sp>
        <p:nvSpPr>
          <p:cNvPr id="58" name="Text 27"/>
          <p:cNvSpPr/>
          <p:nvPr/>
        </p:nvSpPr>
        <p:spPr>
          <a:xfrm>
            <a:off x="7762875" y="3771900"/>
            <a:ext cx="434340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安全检查清单</a:t>
            </a:r>
            <a:endParaRPr lang="en-US" sz="2250" dirty="0"/>
          </a:p>
        </p:txBody>
      </p:sp>
      <p:sp>
        <p:nvSpPr>
          <p:cNvPr id="59" name="Text 28"/>
          <p:cNvSpPr/>
          <p:nvPr/>
        </p:nvSpPr>
        <p:spPr>
          <a:xfrm>
            <a:off x="7867650" y="4381500"/>
            <a:ext cx="10972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VRF配置正确</a:t>
            </a:r>
            <a:endParaRPr lang="en-US" sz="1200" dirty="0"/>
          </a:p>
        </p:txBody>
      </p:sp>
      <p:sp>
        <p:nvSpPr>
          <p:cNvPr id="60" name="Text 29"/>
          <p:cNvSpPr/>
          <p:nvPr/>
        </p:nvSpPr>
        <p:spPr>
          <a:xfrm>
            <a:off x="7867650" y="4667250"/>
            <a:ext cx="128016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随机数使用安全</a:t>
            </a:r>
            <a:endParaRPr lang="en-US" sz="1200" dirty="0"/>
          </a:p>
        </p:txBody>
      </p:sp>
      <p:sp>
        <p:nvSpPr>
          <p:cNvPr id="61" name="Text 30"/>
          <p:cNvSpPr/>
          <p:nvPr/>
        </p:nvSpPr>
        <p:spPr>
          <a:xfrm>
            <a:off x="7867650" y="4953000"/>
            <a:ext cx="219456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所有外部调用都有错误处理</a:t>
            </a:r>
            <a:endParaRPr lang="en-US" sz="1200" dirty="0"/>
          </a:p>
        </p:txBody>
      </p:sp>
      <p:sp>
        <p:nvSpPr>
          <p:cNvPr id="62" name="Text 31"/>
          <p:cNvSpPr/>
          <p:nvPr/>
        </p:nvSpPr>
        <p:spPr>
          <a:xfrm>
            <a:off x="7867650" y="5238750"/>
            <a:ext cx="20116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状态更新在外部调用之前</a:t>
            </a:r>
            <a:endParaRPr lang="en-US" sz="1200" dirty="0"/>
          </a:p>
        </p:txBody>
      </p:sp>
      <p:sp>
        <p:nvSpPr>
          <p:cNvPr id="63" name="Text 32"/>
          <p:cNvSpPr/>
          <p:nvPr/>
        </p:nvSpPr>
        <p:spPr>
          <a:xfrm>
            <a:off x="7867650" y="5524500"/>
            <a:ext cx="20116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所有输入参数都经过验证</a:t>
            </a:r>
            <a:endParaRPr lang="en-US" sz="1200" dirty="0"/>
          </a:p>
        </p:txBody>
      </p:sp>
      <p:sp>
        <p:nvSpPr>
          <p:cNvPr id="64" name="Text 33"/>
          <p:cNvSpPr/>
          <p:nvPr/>
        </p:nvSpPr>
        <p:spPr>
          <a:xfrm>
            <a:off x="11442650" y="6610350"/>
            <a:ext cx="8992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0"/>
              </a:rPr>
              <a:t>天工 AI 生成</a:t>
            </a:r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66800"/>
            <a:ext cx="3657600" cy="4991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847850"/>
            <a:ext cx="342900" cy="342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1943100"/>
            <a:ext cx="15240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419350"/>
            <a:ext cx="34290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2514600"/>
            <a:ext cx="1905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2990850"/>
            <a:ext cx="34290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3086100"/>
            <a:ext cx="1905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3562350"/>
            <a:ext cx="34290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4133850"/>
            <a:ext cx="34290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325" y="4229100"/>
            <a:ext cx="952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066800"/>
            <a:ext cx="3657600" cy="4991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7700" y="4095750"/>
            <a:ext cx="3276600" cy="609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1066800"/>
            <a:ext cx="3657600" cy="4991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3600" y="4095750"/>
            <a:ext cx="4572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39325" y="4171950"/>
            <a:ext cx="285750" cy="3048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81000" y="381000"/>
            <a:ext cx="114300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项目总结</a:t>
            </a:r>
            <a:endParaRPr lang="en-US" sz="3600" dirty="0"/>
          </a:p>
        </p:txBody>
      </p:sp>
      <p:sp>
        <p:nvSpPr>
          <p:cNvPr id="20" name="Text 1"/>
          <p:cNvSpPr/>
          <p:nvPr/>
        </p:nvSpPr>
        <p:spPr>
          <a:xfrm>
            <a:off x="571500" y="1257300"/>
            <a:ext cx="32766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C084F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知识点回顾</a:t>
            </a:r>
            <a:endParaRPr lang="en-US" sz="1800" dirty="0"/>
          </a:p>
        </p:txBody>
      </p:sp>
      <p:sp>
        <p:nvSpPr>
          <p:cNvPr id="21" name="Text 2"/>
          <p:cNvSpPr/>
          <p:nvPr/>
        </p:nvSpPr>
        <p:spPr>
          <a:xfrm>
            <a:off x="1028700" y="1790700"/>
            <a:ext cx="2392859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ERC721标准</a:t>
            </a:r>
            <a:endParaRPr lang="en-US" sz="1350" dirty="0"/>
          </a:p>
        </p:txBody>
      </p:sp>
      <p:sp>
        <p:nvSpPr>
          <p:cNvPr id="22" name="Text 3"/>
          <p:cNvSpPr/>
          <p:nvPr/>
        </p:nvSpPr>
        <p:spPr>
          <a:xfrm>
            <a:off x="1028700" y="2057400"/>
            <a:ext cx="287143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NFT标准实现、元数据管理、转账和授权</a:t>
            </a:r>
            <a:endParaRPr lang="en-US" sz="1050" dirty="0"/>
          </a:p>
        </p:txBody>
      </p:sp>
      <p:sp>
        <p:nvSpPr>
          <p:cNvPr id="23" name="Text 4"/>
          <p:cNvSpPr/>
          <p:nvPr/>
        </p:nvSpPr>
        <p:spPr>
          <a:xfrm>
            <a:off x="1028700" y="2362200"/>
            <a:ext cx="32004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Chainlink VRF</a:t>
            </a:r>
            <a:endParaRPr lang="en-US" sz="1350" dirty="0"/>
          </a:p>
        </p:txBody>
      </p:sp>
      <p:sp>
        <p:nvSpPr>
          <p:cNvPr id="24" name="Text 5"/>
          <p:cNvSpPr/>
          <p:nvPr/>
        </p:nvSpPr>
        <p:spPr>
          <a:xfrm>
            <a:off x="1028700" y="2628900"/>
            <a:ext cx="32004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可验证随机函数、VRF集成流程、随机数应用</a:t>
            </a:r>
            <a:endParaRPr lang="en-US" sz="1050" dirty="0"/>
          </a:p>
        </p:txBody>
      </p:sp>
      <p:sp>
        <p:nvSpPr>
          <p:cNvPr id="25" name="Text 6"/>
          <p:cNvSpPr/>
          <p:nvPr/>
        </p:nvSpPr>
        <p:spPr>
          <a:xfrm>
            <a:off x="1028700" y="2933700"/>
            <a:ext cx="18669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盲盒机制</a:t>
            </a:r>
            <a:endParaRPr lang="en-US" sz="1350" dirty="0"/>
          </a:p>
        </p:txBody>
      </p:sp>
      <p:sp>
        <p:nvSpPr>
          <p:cNvPr id="26" name="Text 7"/>
          <p:cNvSpPr/>
          <p:nvPr/>
        </p:nvSpPr>
        <p:spPr>
          <a:xfrm>
            <a:off x="1028700" y="3200400"/>
            <a:ext cx="22402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购买流程、揭示机制、状态管理</a:t>
            </a:r>
            <a:endParaRPr lang="en-US" sz="1050" dirty="0"/>
          </a:p>
        </p:txBody>
      </p:sp>
      <p:sp>
        <p:nvSpPr>
          <p:cNvPr id="27" name="Text 8"/>
          <p:cNvSpPr/>
          <p:nvPr/>
        </p:nvSpPr>
        <p:spPr>
          <a:xfrm>
            <a:off x="1028700" y="3505200"/>
            <a:ext cx="21336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稀有度系统</a:t>
            </a:r>
            <a:endParaRPr lang="en-US" sz="1350" dirty="0"/>
          </a:p>
        </p:txBody>
      </p:sp>
      <p:sp>
        <p:nvSpPr>
          <p:cNvPr id="28" name="Text 9"/>
          <p:cNvSpPr/>
          <p:nvPr/>
        </p:nvSpPr>
        <p:spPr>
          <a:xfrm>
            <a:off x="1028700" y="3771900"/>
            <a:ext cx="25603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概率分配、稀有度计算、元数据关联</a:t>
            </a:r>
            <a:endParaRPr lang="en-US" sz="1050" dirty="0"/>
          </a:p>
        </p:txBody>
      </p:sp>
      <p:sp>
        <p:nvSpPr>
          <p:cNvPr id="29" name="Text 10"/>
          <p:cNvSpPr/>
          <p:nvPr/>
        </p:nvSpPr>
        <p:spPr>
          <a:xfrm>
            <a:off x="1028700" y="4076700"/>
            <a:ext cx="21336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销售机制</a:t>
            </a:r>
            <a:endParaRPr lang="en-US" sz="1350" dirty="0"/>
          </a:p>
        </p:txBody>
      </p:sp>
      <p:sp>
        <p:nvSpPr>
          <p:cNvPr id="30" name="Text 11"/>
          <p:cNvSpPr/>
          <p:nvPr/>
        </p:nvSpPr>
        <p:spPr>
          <a:xfrm>
            <a:off x="1028700" y="4343400"/>
            <a:ext cx="25603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分阶段销售、白名单管理、价格控制</a:t>
            </a:r>
            <a:endParaRPr lang="en-US" sz="1050" dirty="0"/>
          </a:p>
        </p:txBody>
      </p:sp>
      <p:sp>
        <p:nvSpPr>
          <p:cNvPr id="31" name="Text 12"/>
          <p:cNvSpPr/>
          <p:nvPr/>
        </p:nvSpPr>
        <p:spPr>
          <a:xfrm>
            <a:off x="4457700" y="1257300"/>
            <a:ext cx="32766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ACC1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关键要点</a:t>
            </a:r>
            <a:endParaRPr lang="en-US" sz="1800" dirty="0"/>
          </a:p>
        </p:txBody>
      </p:sp>
      <p:sp>
        <p:nvSpPr>
          <p:cNvPr id="32" name="Text 13"/>
          <p:cNvSpPr/>
          <p:nvPr/>
        </p:nvSpPr>
        <p:spPr>
          <a:xfrm>
            <a:off x="4648200" y="1790700"/>
            <a:ext cx="370332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理解ERC721标准实现</a:t>
            </a:r>
            <a:endParaRPr lang="en-US" sz="1350" dirty="0"/>
          </a:p>
        </p:txBody>
      </p:sp>
      <p:sp>
        <p:nvSpPr>
          <p:cNvPr id="33" name="Text 14"/>
          <p:cNvSpPr/>
          <p:nvPr/>
        </p:nvSpPr>
        <p:spPr>
          <a:xfrm>
            <a:off x="4648200" y="2152650"/>
            <a:ext cx="370332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掌握Chainlink VRF集成</a:t>
            </a:r>
            <a:endParaRPr lang="en-US" sz="1350" dirty="0"/>
          </a:p>
        </p:txBody>
      </p:sp>
      <p:sp>
        <p:nvSpPr>
          <p:cNvPr id="34" name="Text 15"/>
          <p:cNvSpPr/>
          <p:nvPr/>
        </p:nvSpPr>
        <p:spPr>
          <a:xfrm>
            <a:off x="4648200" y="2514600"/>
            <a:ext cx="370332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学会设计随机数分配机制</a:t>
            </a:r>
            <a:endParaRPr lang="en-US" sz="1350" dirty="0"/>
          </a:p>
        </p:txBody>
      </p:sp>
      <p:sp>
        <p:nvSpPr>
          <p:cNvPr id="35" name="Text 16"/>
          <p:cNvSpPr/>
          <p:nvPr/>
        </p:nvSpPr>
        <p:spPr>
          <a:xfrm>
            <a:off x="4648200" y="2876550"/>
            <a:ext cx="30861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掌握盲盒业务逻辑</a:t>
            </a:r>
            <a:endParaRPr lang="en-US" sz="1350" dirty="0"/>
          </a:p>
        </p:txBody>
      </p:sp>
      <p:sp>
        <p:nvSpPr>
          <p:cNvPr id="36" name="Text 17"/>
          <p:cNvSpPr/>
          <p:nvPr/>
        </p:nvSpPr>
        <p:spPr>
          <a:xfrm>
            <a:off x="4648200" y="3238500"/>
            <a:ext cx="30861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理解元数据管理</a:t>
            </a:r>
            <a:endParaRPr lang="en-US" sz="1350" dirty="0"/>
          </a:p>
        </p:txBody>
      </p:sp>
      <p:sp>
        <p:nvSpPr>
          <p:cNvPr id="37" name="Text 18"/>
          <p:cNvSpPr/>
          <p:nvPr/>
        </p:nvSpPr>
        <p:spPr>
          <a:xfrm>
            <a:off x="4648200" y="3600450"/>
            <a:ext cx="30861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掌握销售机制设计</a:t>
            </a:r>
            <a:endParaRPr lang="en-US" sz="1350" dirty="0"/>
          </a:p>
        </p:txBody>
      </p:sp>
      <p:sp>
        <p:nvSpPr>
          <p:cNvPr id="38" name="Text 19"/>
          <p:cNvSpPr/>
          <p:nvPr/>
        </p:nvSpPr>
        <p:spPr>
          <a:xfrm>
            <a:off x="4572000" y="4210050"/>
            <a:ext cx="3048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"成功的NFT盲盒项目需要将这些技术点有机结合，同时注重用户体验和安全性。"</a:t>
            </a:r>
            <a:endParaRPr lang="en-US" sz="1050" dirty="0"/>
          </a:p>
        </p:txBody>
      </p:sp>
      <p:sp>
        <p:nvSpPr>
          <p:cNvPr id="39" name="Text 20"/>
          <p:cNvSpPr/>
          <p:nvPr/>
        </p:nvSpPr>
        <p:spPr>
          <a:xfrm>
            <a:off x="8343900" y="1257300"/>
            <a:ext cx="32766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60A5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扩展学习</a:t>
            </a:r>
            <a:endParaRPr lang="en-US" sz="1800" dirty="0"/>
          </a:p>
        </p:txBody>
      </p:sp>
      <p:sp>
        <p:nvSpPr>
          <p:cNvPr id="40" name="Text 21"/>
          <p:cNvSpPr/>
          <p:nvPr/>
        </p:nvSpPr>
        <p:spPr>
          <a:xfrm>
            <a:off x="8534400" y="1790700"/>
            <a:ext cx="370332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ERC721A（批量铸造优化）</a:t>
            </a:r>
            <a:endParaRPr lang="en-US" sz="1350" dirty="0"/>
          </a:p>
        </p:txBody>
      </p:sp>
      <p:sp>
        <p:nvSpPr>
          <p:cNvPr id="41" name="Text 22"/>
          <p:cNvSpPr/>
          <p:nvPr/>
        </p:nvSpPr>
        <p:spPr>
          <a:xfrm>
            <a:off x="8534400" y="2152650"/>
            <a:ext cx="370332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Chainlink Automation（自动化）</a:t>
            </a:r>
            <a:endParaRPr lang="en-US" sz="1350" dirty="0"/>
          </a:p>
        </p:txBody>
      </p:sp>
      <p:sp>
        <p:nvSpPr>
          <p:cNvPr id="42" name="Text 23"/>
          <p:cNvSpPr/>
          <p:nvPr/>
        </p:nvSpPr>
        <p:spPr>
          <a:xfrm>
            <a:off x="8534400" y="2514600"/>
            <a:ext cx="370332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IPFS和Arweave存储方案</a:t>
            </a:r>
            <a:endParaRPr lang="en-US" sz="1350" dirty="0"/>
          </a:p>
        </p:txBody>
      </p:sp>
      <p:sp>
        <p:nvSpPr>
          <p:cNvPr id="43" name="Text 24"/>
          <p:cNvSpPr/>
          <p:nvPr/>
        </p:nvSpPr>
        <p:spPr>
          <a:xfrm>
            <a:off x="8534400" y="2876550"/>
            <a:ext cx="30861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稀有度算法优化</a:t>
            </a:r>
            <a:endParaRPr lang="en-US" sz="1350" dirty="0"/>
          </a:p>
        </p:txBody>
      </p:sp>
      <p:sp>
        <p:nvSpPr>
          <p:cNvPr id="44" name="Text 25"/>
          <p:cNvSpPr/>
          <p:nvPr/>
        </p:nvSpPr>
        <p:spPr>
          <a:xfrm>
            <a:off x="8534400" y="3238500"/>
            <a:ext cx="30861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盲盒游戏化设计</a:t>
            </a:r>
            <a:endParaRPr lang="en-US" sz="1350" dirty="0"/>
          </a:p>
        </p:txBody>
      </p:sp>
      <p:sp>
        <p:nvSpPr>
          <p:cNvPr id="45" name="Text 26"/>
          <p:cNvSpPr/>
          <p:nvPr/>
        </p:nvSpPr>
        <p:spPr>
          <a:xfrm>
            <a:off x="8534400" y="3600450"/>
            <a:ext cx="30861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NFT市场集成</a:t>
            </a:r>
            <a:endParaRPr lang="en-US" sz="1350" dirty="0"/>
          </a:p>
        </p:txBody>
      </p:sp>
      <p:sp>
        <p:nvSpPr>
          <p:cNvPr id="46" name="Text 27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Solidity智能合约开发 - NFT盲盒项目实战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7945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85900"/>
            <a:ext cx="171450" cy="1714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866900"/>
            <a:ext cx="11430000" cy="1531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924300"/>
            <a:ext cx="111252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4953000"/>
            <a:ext cx="11125200" cy="19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7124700"/>
            <a:ext cx="1112520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8534400"/>
            <a:ext cx="11125200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9753600"/>
            <a:ext cx="11125200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1163300"/>
            <a:ext cx="11125200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2192000"/>
            <a:ext cx="11125200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2839700"/>
            <a:ext cx="11125200" cy="190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3677900"/>
            <a:ext cx="11125200" cy="190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4325600"/>
            <a:ext cx="11125200" cy="190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5163800"/>
            <a:ext cx="11125200" cy="190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6192500"/>
            <a:ext cx="11125200" cy="190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1737360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6700" y="17373600"/>
            <a:ext cx="1143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17373600"/>
            <a:ext cx="1143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3700" y="17373600"/>
            <a:ext cx="1143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85500" y="17697450"/>
            <a:ext cx="749350" cy="1905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14300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整合合约结构</a:t>
            </a:r>
            <a:endParaRPr lang="en-US" sz="3600" dirty="0"/>
          </a:p>
        </p:txBody>
      </p:sp>
      <p:sp>
        <p:nvSpPr>
          <p:cNvPr id="23" name="Text 1"/>
          <p:cNvSpPr/>
          <p:nvPr/>
        </p:nvSpPr>
        <p:spPr>
          <a:xfrm>
            <a:off x="381000" y="914400"/>
            <a:ext cx="114300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 Contract Structure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628650" y="1447800"/>
            <a:ext cx="114300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NFT盲盒合约按功能模块组织，便于阅读和维护</a:t>
            </a:r>
            <a:endParaRPr lang="en-US" sz="1350" dirty="0"/>
          </a:p>
        </p:txBody>
      </p:sp>
      <p:sp>
        <p:nvSpPr>
          <p:cNvPr id="25" name="Text 3"/>
          <p:cNvSpPr/>
          <p:nvPr/>
        </p:nvSpPr>
        <p:spPr>
          <a:xfrm>
            <a:off x="533400" y="1866900"/>
            <a:ext cx="11430000" cy="15316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SPDX-License-Identifier: MIT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pragma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solidity ^0.8.24;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import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"@openzeppelin/contracts/token/ERC721/ERC721.sol"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import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"@openzeppelin/contracts/access/Ownable.sol"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import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"@chainlink/contracts/src/v0.8/VRFConsumerBaseV2.sol"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import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"@chainlink/contracts src/v0.8/interfaces/VRFCoordinatorV2Interface.sol"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contract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NFTBlindBox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is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ERC721, Ownable, VRFConsumerBaseV2 {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event BoxPurchased(address indexed buyer, uint256 indexed tokenId);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event BoxRevealed(uint256 indexed tokenId, Rarity rarity);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event RarityAssigned(uint256 indexed tokenId, Rarity rarity);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enum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Rarity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 Common, Rare, Epic, Legendary }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enum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SalePhase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 NotStarted, Whitelist, Public }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struct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BlindBox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bool purchased;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bool revealed;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 purchaseTime;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 revealTime;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 public totalSupply;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 public maxSupply;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 public price;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bool public saleActive;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SalePhase public currentPhase;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VRFCoordinatorV2Interface private vrfCoordinator;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bytes32 private keyHash;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uint64 private subscriptionId;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//... VRF相关变量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mapping(uint256 =&gt; Rarity) public tokenRarity;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mapping(uint256 =&gt; BlindBox) public blindBoxes;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mapping(uint256 =&gt; uint256) public requestIdToTokenId;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mapping(address =&gt; bool) public whitelist;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//... 其他映射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constructor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(...) ERC721(...) VRFConsumerBaseV2(...) {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//初始化逻辑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purchaseBox()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external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payable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 ... }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requestRandomness(uint256 tokenId)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internal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 ... }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fulfillRandomWords(...)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internal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override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 ... }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_assignRarity(...)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internal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 ... }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tokenURI(...)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view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override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returns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(...) { ... }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_setTokenURI(...)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internal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 ... }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setPrice(...)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onlyOwner { ... }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setSalePhase(...)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onlyOwner { ... }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addToWhitelist(...)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onlyOwner { ... }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getBlindBoxStatus(...)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view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returns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(...) { ... }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withdraw()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onlyOwner { ... }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endParaRPr lang="en-US" sz="1050" dirty="0"/>
          </a:p>
        </p:txBody>
      </p:sp>
      <p:sp>
        <p:nvSpPr>
          <p:cNvPr id="26" name="Text 4"/>
          <p:cNvSpPr/>
          <p:nvPr/>
        </p:nvSpPr>
        <p:spPr>
          <a:xfrm>
            <a:off x="571500" y="17335500"/>
            <a:ext cx="18288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使用注释分隔功能模块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4267200" y="17335500"/>
            <a:ext cx="128016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函数按功能分组</a:t>
            </a:r>
            <a:endParaRPr lang="en-US" sz="1200" dirty="0"/>
          </a:p>
        </p:txBody>
      </p:sp>
      <p:sp>
        <p:nvSpPr>
          <p:cNvPr id="28" name="Text 6"/>
          <p:cNvSpPr/>
          <p:nvPr/>
        </p:nvSpPr>
        <p:spPr>
          <a:xfrm>
            <a:off x="7505700" y="17335500"/>
            <a:ext cx="128016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清晰的命名规范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10744200" y="17335500"/>
            <a:ext cx="128016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完整的注释说明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11442650" y="17697450"/>
            <a:ext cx="8992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0"/>
              </a:rPr>
              <a:t>天工 AI 生成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19300"/>
            <a:ext cx="304800" cy="304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95500"/>
            <a:ext cx="152400" cy="152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2400300"/>
            <a:ext cx="5067300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2705100"/>
            <a:ext cx="50673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3009900"/>
            <a:ext cx="50673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3314700"/>
            <a:ext cx="506730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886200"/>
            <a:ext cx="3048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" y="3962400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4267200"/>
            <a:ext cx="50673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4572000"/>
            <a:ext cx="50673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4876800"/>
            <a:ext cx="50673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5181600"/>
            <a:ext cx="506730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524000"/>
            <a:ext cx="5715000" cy="4953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1543050"/>
            <a:ext cx="3048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161925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3700" y="1981200"/>
            <a:ext cx="238125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700" y="2324100"/>
            <a:ext cx="19050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3700" y="2667000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3700" y="3009900"/>
            <a:ext cx="219075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3700" y="3352800"/>
            <a:ext cx="190500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4600" y="3943350"/>
            <a:ext cx="3048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4019550"/>
            <a:ext cx="152400" cy="1524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381000" y="381000"/>
            <a:ext cx="114300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什么是NFT盲盒？</a:t>
            </a:r>
            <a:endParaRPr lang="en-US" sz="3600" dirty="0"/>
          </a:p>
        </p:txBody>
      </p:sp>
      <p:sp>
        <p:nvSpPr>
          <p:cNvPr id="27" name="Text 1"/>
          <p:cNvSpPr/>
          <p:nvPr/>
        </p:nvSpPr>
        <p:spPr>
          <a:xfrm>
            <a:off x="381000" y="914400"/>
            <a:ext cx="114300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is NFT Blind Box?</a:t>
            </a:r>
            <a:endParaRPr lang="en-US" sz="1800" dirty="0"/>
          </a:p>
        </p:txBody>
      </p:sp>
      <p:sp>
        <p:nvSpPr>
          <p:cNvPr id="28" name="Text 2"/>
          <p:cNvSpPr/>
          <p:nvPr/>
        </p:nvSpPr>
        <p:spPr>
          <a:xfrm>
            <a:off x="381000" y="1524000"/>
            <a:ext cx="658368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传统NFT vs 盲盒NFT</a:t>
            </a:r>
            <a:endParaRPr lang="en-US" sz="2250" dirty="0"/>
          </a:p>
        </p:txBody>
      </p:sp>
      <p:sp>
        <p:nvSpPr>
          <p:cNvPr id="29" name="Text 3"/>
          <p:cNvSpPr/>
          <p:nvPr/>
        </p:nvSpPr>
        <p:spPr>
          <a:xfrm>
            <a:off x="800100" y="2019300"/>
            <a:ext cx="1081921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8717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传统NFT</a:t>
            </a:r>
            <a:endParaRPr lang="en-US" sz="1800" dirty="0"/>
          </a:p>
        </p:txBody>
      </p:sp>
      <p:sp>
        <p:nvSpPr>
          <p:cNvPr id="30" name="Text 4"/>
          <p:cNvSpPr/>
          <p:nvPr/>
        </p:nvSpPr>
        <p:spPr>
          <a:xfrm>
            <a:off x="942975" y="2400300"/>
            <a:ext cx="492442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直接铸造</a:t>
            </a:r>
            <a:endParaRPr lang="en-US" sz="1350" dirty="0"/>
          </a:p>
        </p:txBody>
      </p:sp>
      <p:sp>
        <p:nvSpPr>
          <p:cNvPr id="31" name="Text 5"/>
          <p:cNvSpPr/>
          <p:nvPr/>
        </p:nvSpPr>
        <p:spPr>
          <a:xfrm>
            <a:off x="942975" y="2705100"/>
            <a:ext cx="492442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属性已知</a:t>
            </a:r>
            <a:endParaRPr lang="en-US" sz="1350" dirty="0"/>
          </a:p>
        </p:txBody>
      </p:sp>
      <p:sp>
        <p:nvSpPr>
          <p:cNvPr id="32" name="Text 6"/>
          <p:cNvSpPr/>
          <p:nvPr/>
        </p:nvSpPr>
        <p:spPr>
          <a:xfrm>
            <a:off x="942975" y="3009900"/>
            <a:ext cx="492442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价格透明</a:t>
            </a:r>
            <a:endParaRPr lang="en-US" sz="1350" dirty="0"/>
          </a:p>
        </p:txBody>
      </p:sp>
      <p:sp>
        <p:nvSpPr>
          <p:cNvPr id="33" name="Text 7"/>
          <p:cNvSpPr/>
          <p:nvPr/>
        </p:nvSpPr>
        <p:spPr>
          <a:xfrm>
            <a:off x="942975" y="3314700"/>
            <a:ext cx="492442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缺乏惊喜感</a:t>
            </a:r>
            <a:endParaRPr lang="en-US" sz="1350" dirty="0"/>
          </a:p>
        </p:txBody>
      </p:sp>
      <p:sp>
        <p:nvSpPr>
          <p:cNvPr id="34" name="Text 8"/>
          <p:cNvSpPr/>
          <p:nvPr/>
        </p:nvSpPr>
        <p:spPr>
          <a:xfrm>
            <a:off x="800100" y="3886200"/>
            <a:ext cx="1081921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4ADE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盲盒NFT</a:t>
            </a:r>
            <a:endParaRPr lang="en-US" sz="1800" dirty="0"/>
          </a:p>
        </p:txBody>
      </p:sp>
      <p:sp>
        <p:nvSpPr>
          <p:cNvPr id="35" name="Text 9"/>
          <p:cNvSpPr/>
          <p:nvPr/>
        </p:nvSpPr>
        <p:spPr>
          <a:xfrm>
            <a:off x="942975" y="4267200"/>
            <a:ext cx="492442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购买盲盒</a:t>
            </a:r>
            <a:endParaRPr lang="en-US" sz="1350" dirty="0"/>
          </a:p>
        </p:txBody>
      </p:sp>
      <p:sp>
        <p:nvSpPr>
          <p:cNvPr id="36" name="Text 10"/>
          <p:cNvSpPr/>
          <p:nvPr/>
        </p:nvSpPr>
        <p:spPr>
          <a:xfrm>
            <a:off x="942975" y="4572000"/>
            <a:ext cx="492442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随机获得NFT</a:t>
            </a:r>
            <a:endParaRPr lang="en-US" sz="1350" dirty="0"/>
          </a:p>
        </p:txBody>
      </p:sp>
      <p:sp>
        <p:nvSpPr>
          <p:cNvPr id="37" name="Text 11"/>
          <p:cNvSpPr/>
          <p:nvPr/>
        </p:nvSpPr>
        <p:spPr>
          <a:xfrm>
            <a:off x="942975" y="4876800"/>
            <a:ext cx="492442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稀有度未知</a:t>
            </a:r>
            <a:endParaRPr lang="en-US" sz="1350" dirty="0"/>
          </a:p>
        </p:txBody>
      </p:sp>
      <p:sp>
        <p:nvSpPr>
          <p:cNvPr id="38" name="Text 12"/>
          <p:cNvSpPr/>
          <p:nvPr/>
        </p:nvSpPr>
        <p:spPr>
          <a:xfrm>
            <a:off x="942975" y="5181600"/>
            <a:ext cx="492442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增加趣味性</a:t>
            </a:r>
            <a:endParaRPr lang="en-US" sz="1350" dirty="0"/>
          </a:p>
        </p:txBody>
      </p:sp>
      <p:sp>
        <p:nvSpPr>
          <p:cNvPr id="39" name="Text 13"/>
          <p:cNvSpPr/>
          <p:nvPr/>
        </p:nvSpPr>
        <p:spPr>
          <a:xfrm>
            <a:off x="6743700" y="1524000"/>
            <a:ext cx="137160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应用场景</a:t>
            </a:r>
            <a:endParaRPr lang="en-US" sz="2250" dirty="0"/>
          </a:p>
        </p:txBody>
      </p:sp>
      <p:sp>
        <p:nvSpPr>
          <p:cNvPr id="40" name="Text 14"/>
          <p:cNvSpPr/>
          <p:nvPr/>
        </p:nvSpPr>
        <p:spPr>
          <a:xfrm>
            <a:off x="7077075" y="1981200"/>
            <a:ext cx="12344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游戏道具抽取</a:t>
            </a:r>
            <a:endParaRPr lang="en-US" sz="1350" dirty="0"/>
          </a:p>
        </p:txBody>
      </p:sp>
      <p:sp>
        <p:nvSpPr>
          <p:cNvPr id="41" name="Text 15"/>
          <p:cNvSpPr/>
          <p:nvPr/>
        </p:nvSpPr>
        <p:spPr>
          <a:xfrm>
            <a:off x="7029450" y="2324100"/>
            <a:ext cx="10287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收藏品盲盒</a:t>
            </a:r>
            <a:endParaRPr lang="en-US" sz="1350" dirty="0"/>
          </a:p>
        </p:txBody>
      </p:sp>
      <p:sp>
        <p:nvSpPr>
          <p:cNvPr id="42" name="Text 16"/>
          <p:cNvSpPr/>
          <p:nvPr/>
        </p:nvSpPr>
        <p:spPr>
          <a:xfrm>
            <a:off x="7029450" y="2667000"/>
            <a:ext cx="10287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数字艺术品</a:t>
            </a:r>
            <a:endParaRPr lang="en-US" sz="1350" dirty="0"/>
          </a:p>
        </p:txBody>
      </p:sp>
      <p:sp>
        <p:nvSpPr>
          <p:cNvPr id="43" name="Text 17"/>
          <p:cNvSpPr/>
          <p:nvPr/>
        </p:nvSpPr>
        <p:spPr>
          <a:xfrm>
            <a:off x="7058025" y="3009900"/>
            <a:ext cx="10287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会员权益卡</a:t>
            </a:r>
            <a:endParaRPr lang="en-US" sz="1350" dirty="0"/>
          </a:p>
        </p:txBody>
      </p:sp>
      <p:sp>
        <p:nvSpPr>
          <p:cNvPr id="44" name="Text 18"/>
          <p:cNvSpPr/>
          <p:nvPr/>
        </p:nvSpPr>
        <p:spPr>
          <a:xfrm>
            <a:off x="7029450" y="3352800"/>
            <a:ext cx="12344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虚拟宠物孵化</a:t>
            </a:r>
            <a:endParaRPr lang="en-US" sz="1350" dirty="0"/>
          </a:p>
        </p:txBody>
      </p:sp>
      <p:sp>
        <p:nvSpPr>
          <p:cNvPr id="45" name="Text 19"/>
          <p:cNvSpPr/>
          <p:nvPr/>
        </p:nvSpPr>
        <p:spPr>
          <a:xfrm>
            <a:off x="6743700" y="3924300"/>
            <a:ext cx="68580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优势</a:t>
            </a:r>
            <a:endParaRPr lang="en-US" sz="2250" dirty="0"/>
          </a:p>
        </p:txBody>
      </p:sp>
      <p:sp>
        <p:nvSpPr>
          <p:cNvPr id="46" name="Text 20"/>
          <p:cNvSpPr/>
          <p:nvPr/>
        </p:nvSpPr>
        <p:spPr>
          <a:xfrm>
            <a:off x="6981825" y="4381500"/>
            <a:ext cx="482917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增加用户参与度</a:t>
            </a:r>
            <a:endParaRPr lang="en-US" sz="1350" dirty="0"/>
          </a:p>
        </p:txBody>
      </p:sp>
      <p:sp>
        <p:nvSpPr>
          <p:cNvPr id="47" name="Text 21"/>
          <p:cNvSpPr/>
          <p:nvPr/>
        </p:nvSpPr>
        <p:spPr>
          <a:xfrm>
            <a:off x="6981825" y="4724400"/>
            <a:ext cx="482917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稀有度机制</a:t>
            </a:r>
            <a:endParaRPr lang="en-US" sz="1350" dirty="0"/>
          </a:p>
        </p:txBody>
      </p:sp>
      <p:sp>
        <p:nvSpPr>
          <p:cNvPr id="48" name="Text 22"/>
          <p:cNvSpPr/>
          <p:nvPr/>
        </p:nvSpPr>
        <p:spPr>
          <a:xfrm>
            <a:off x="6981825" y="5067300"/>
            <a:ext cx="482917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可验证的随机性</a:t>
            </a:r>
            <a:endParaRPr lang="en-US" sz="1350" dirty="0"/>
          </a:p>
        </p:txBody>
      </p:sp>
      <p:sp>
        <p:nvSpPr>
          <p:cNvPr id="49" name="Text 23"/>
          <p:cNvSpPr/>
          <p:nvPr/>
        </p:nvSpPr>
        <p:spPr>
          <a:xfrm>
            <a:off x="6981825" y="5410200"/>
            <a:ext cx="482917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提升收藏价值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3657600" cy="2152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714500"/>
            <a:ext cx="476250" cy="4762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1800225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524000"/>
            <a:ext cx="3657600" cy="21526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700" y="1714500"/>
            <a:ext cx="476250" cy="476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950" y="1800225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400" y="1524000"/>
            <a:ext cx="3657600" cy="21526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3900" y="1714500"/>
            <a:ext cx="476250" cy="4762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7725" y="1800225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3905250"/>
            <a:ext cx="3657600" cy="21526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4095750"/>
            <a:ext cx="476250" cy="4762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750" y="4181475"/>
            <a:ext cx="28575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67200" y="3905250"/>
            <a:ext cx="3657600" cy="21526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57700" y="4095750"/>
            <a:ext cx="476250" cy="4762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10100" y="4181475"/>
            <a:ext cx="17145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53400" y="3905250"/>
            <a:ext cx="3657600" cy="21526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43900" y="4095750"/>
            <a:ext cx="476250" cy="4762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53438" y="4181475"/>
            <a:ext cx="257175" cy="3048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14300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项目功能设计</a:t>
            </a:r>
            <a:endParaRPr lang="en-US" sz="3600" dirty="0"/>
          </a:p>
        </p:txBody>
      </p:sp>
      <p:sp>
        <p:nvSpPr>
          <p:cNvPr id="23" name="Text 1"/>
          <p:cNvSpPr/>
          <p:nvPr/>
        </p:nvSpPr>
        <p:spPr>
          <a:xfrm>
            <a:off x="381000" y="914400"/>
            <a:ext cx="114300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Feature Design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1190625" y="1714500"/>
            <a:ext cx="132141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ERC721实现</a:t>
            </a:r>
            <a:endParaRPr lang="en-US" sz="1500" dirty="0"/>
          </a:p>
        </p:txBody>
      </p:sp>
      <p:sp>
        <p:nvSpPr>
          <p:cNvPr id="25" name="Text 3"/>
          <p:cNvSpPr/>
          <p:nvPr/>
        </p:nvSpPr>
        <p:spPr>
          <a:xfrm>
            <a:off x="1190625" y="2057400"/>
            <a:ext cx="132141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标准NFT功能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1190625" y="2286000"/>
            <a:ext cx="132141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铸造机制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1190625" y="2514600"/>
            <a:ext cx="132141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转账和授权</a:t>
            </a:r>
            <a:endParaRPr lang="en-US" sz="1200" dirty="0"/>
          </a:p>
        </p:txBody>
      </p:sp>
      <p:sp>
        <p:nvSpPr>
          <p:cNvPr id="28" name="Text 6"/>
          <p:cNvSpPr/>
          <p:nvPr/>
        </p:nvSpPr>
        <p:spPr>
          <a:xfrm>
            <a:off x="1190625" y="2743200"/>
            <a:ext cx="132141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元数据查询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5076825" y="1714500"/>
            <a:ext cx="2006858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Chainlink VRF集成</a:t>
            </a:r>
            <a:endParaRPr lang="en-US" sz="1500" dirty="0"/>
          </a:p>
        </p:txBody>
      </p:sp>
      <p:sp>
        <p:nvSpPr>
          <p:cNvPr id="30" name="Text 8"/>
          <p:cNvSpPr/>
          <p:nvPr/>
        </p:nvSpPr>
        <p:spPr>
          <a:xfrm>
            <a:off x="5076825" y="2057400"/>
            <a:ext cx="2006858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可验证随机函数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5076825" y="2286000"/>
            <a:ext cx="2006858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请求随机数</a:t>
            </a:r>
            <a:endParaRPr lang="en-US" sz="1200" dirty="0"/>
          </a:p>
        </p:txBody>
      </p:sp>
      <p:sp>
        <p:nvSpPr>
          <p:cNvPr id="32" name="Text 10"/>
          <p:cNvSpPr/>
          <p:nvPr/>
        </p:nvSpPr>
        <p:spPr>
          <a:xfrm>
            <a:off x="5076825" y="2514600"/>
            <a:ext cx="1672382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回调处理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5076825" y="2743200"/>
            <a:ext cx="2006858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随机数验证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8963025" y="1714500"/>
            <a:ext cx="132588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ADE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随机数生成</a:t>
            </a:r>
            <a:endParaRPr lang="en-US" sz="1500" dirty="0"/>
          </a:p>
        </p:txBody>
      </p:sp>
      <p:sp>
        <p:nvSpPr>
          <p:cNvPr id="35" name="Text 13"/>
          <p:cNvSpPr/>
          <p:nvPr/>
        </p:nvSpPr>
        <p:spPr>
          <a:xfrm>
            <a:off x="8963025" y="2057400"/>
            <a:ext cx="13258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基于VRF生成</a:t>
            </a:r>
            <a:endParaRPr lang="en-US" sz="1200" dirty="0"/>
          </a:p>
        </p:txBody>
      </p:sp>
      <p:sp>
        <p:nvSpPr>
          <p:cNvPr id="36" name="Text 14"/>
          <p:cNvSpPr/>
          <p:nvPr/>
        </p:nvSpPr>
        <p:spPr>
          <a:xfrm>
            <a:off x="8963025" y="2286000"/>
            <a:ext cx="13258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稀有度分配</a:t>
            </a:r>
            <a:endParaRPr lang="en-US" sz="1200" dirty="0"/>
          </a:p>
        </p:txBody>
      </p:sp>
      <p:sp>
        <p:nvSpPr>
          <p:cNvPr id="37" name="Text 15"/>
          <p:cNvSpPr/>
          <p:nvPr/>
        </p:nvSpPr>
        <p:spPr>
          <a:xfrm>
            <a:off x="8963025" y="2514600"/>
            <a:ext cx="13258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概率计算</a:t>
            </a:r>
            <a:endParaRPr lang="en-US" sz="1200" dirty="0"/>
          </a:p>
        </p:txBody>
      </p:sp>
      <p:sp>
        <p:nvSpPr>
          <p:cNvPr id="38" name="Text 16"/>
          <p:cNvSpPr/>
          <p:nvPr/>
        </p:nvSpPr>
        <p:spPr>
          <a:xfrm>
            <a:off x="8963025" y="2743200"/>
            <a:ext cx="13258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防抢跑机制</a:t>
            </a:r>
            <a:endParaRPr lang="en-US" sz="1200" dirty="0"/>
          </a:p>
        </p:txBody>
      </p:sp>
      <p:sp>
        <p:nvSpPr>
          <p:cNvPr id="39" name="Text 17"/>
          <p:cNvSpPr/>
          <p:nvPr/>
        </p:nvSpPr>
        <p:spPr>
          <a:xfrm>
            <a:off x="1190625" y="4095750"/>
            <a:ext cx="11430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盲盒机制</a:t>
            </a:r>
            <a:endParaRPr lang="en-US" sz="1500" dirty="0"/>
          </a:p>
        </p:txBody>
      </p:sp>
      <p:sp>
        <p:nvSpPr>
          <p:cNvPr id="40" name="Text 18"/>
          <p:cNvSpPr/>
          <p:nvPr/>
        </p:nvSpPr>
        <p:spPr>
          <a:xfrm>
            <a:off x="1190625" y="4438650"/>
            <a:ext cx="11430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购买盲盒</a:t>
            </a:r>
            <a:endParaRPr lang="en-US" sz="1200" dirty="0"/>
          </a:p>
        </p:txBody>
      </p:sp>
      <p:sp>
        <p:nvSpPr>
          <p:cNvPr id="41" name="Text 19"/>
          <p:cNvSpPr/>
          <p:nvPr/>
        </p:nvSpPr>
        <p:spPr>
          <a:xfrm>
            <a:off x="1190625" y="4667250"/>
            <a:ext cx="11430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延迟揭示</a:t>
            </a:r>
            <a:endParaRPr lang="en-US" sz="1200" dirty="0"/>
          </a:p>
        </p:txBody>
      </p:sp>
      <p:sp>
        <p:nvSpPr>
          <p:cNvPr id="42" name="Text 20"/>
          <p:cNvSpPr/>
          <p:nvPr/>
        </p:nvSpPr>
        <p:spPr>
          <a:xfrm>
            <a:off x="1190625" y="4895850"/>
            <a:ext cx="11430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稀有度系统</a:t>
            </a:r>
            <a:endParaRPr lang="en-US" sz="1200" dirty="0"/>
          </a:p>
        </p:txBody>
      </p:sp>
      <p:sp>
        <p:nvSpPr>
          <p:cNvPr id="43" name="Text 21"/>
          <p:cNvSpPr/>
          <p:nvPr/>
        </p:nvSpPr>
        <p:spPr>
          <a:xfrm>
            <a:off x="1190625" y="5124450"/>
            <a:ext cx="11430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开启动画</a:t>
            </a:r>
            <a:endParaRPr lang="en-US" sz="1200" dirty="0"/>
          </a:p>
        </p:txBody>
      </p:sp>
      <p:sp>
        <p:nvSpPr>
          <p:cNvPr id="44" name="Text 22"/>
          <p:cNvSpPr/>
          <p:nvPr/>
        </p:nvSpPr>
        <p:spPr>
          <a:xfrm>
            <a:off x="5076825" y="4095750"/>
            <a:ext cx="132588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472B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元数据管理</a:t>
            </a:r>
            <a:endParaRPr lang="en-US" sz="1500" dirty="0"/>
          </a:p>
        </p:txBody>
      </p:sp>
      <p:sp>
        <p:nvSpPr>
          <p:cNvPr id="45" name="Text 23"/>
          <p:cNvSpPr/>
          <p:nvPr/>
        </p:nvSpPr>
        <p:spPr>
          <a:xfrm>
            <a:off x="5076825" y="4438650"/>
            <a:ext cx="13258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IPFS存储</a:t>
            </a:r>
            <a:endParaRPr lang="en-US" sz="1200" dirty="0"/>
          </a:p>
        </p:txBody>
      </p:sp>
      <p:sp>
        <p:nvSpPr>
          <p:cNvPr id="46" name="Text 24"/>
          <p:cNvSpPr/>
          <p:nvPr/>
        </p:nvSpPr>
        <p:spPr>
          <a:xfrm>
            <a:off x="5076825" y="4667250"/>
            <a:ext cx="13258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元数据URI</a:t>
            </a:r>
            <a:endParaRPr lang="en-US" sz="1200" dirty="0"/>
          </a:p>
        </p:txBody>
      </p:sp>
      <p:sp>
        <p:nvSpPr>
          <p:cNvPr id="47" name="Text 25"/>
          <p:cNvSpPr/>
          <p:nvPr/>
        </p:nvSpPr>
        <p:spPr>
          <a:xfrm>
            <a:off x="5076825" y="4895850"/>
            <a:ext cx="13258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动态元数据</a:t>
            </a:r>
            <a:endParaRPr lang="en-US" sz="1200" dirty="0"/>
          </a:p>
        </p:txBody>
      </p:sp>
      <p:sp>
        <p:nvSpPr>
          <p:cNvPr id="48" name="Text 26"/>
          <p:cNvSpPr/>
          <p:nvPr/>
        </p:nvSpPr>
        <p:spPr>
          <a:xfrm>
            <a:off x="5076825" y="5124450"/>
            <a:ext cx="13258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揭示前后状态</a:t>
            </a:r>
            <a:endParaRPr lang="en-US" sz="1200" dirty="0"/>
          </a:p>
        </p:txBody>
      </p:sp>
      <p:sp>
        <p:nvSpPr>
          <p:cNvPr id="49" name="Text 27"/>
          <p:cNvSpPr/>
          <p:nvPr/>
        </p:nvSpPr>
        <p:spPr>
          <a:xfrm>
            <a:off x="8963025" y="4095750"/>
            <a:ext cx="132588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8717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销售机制</a:t>
            </a:r>
            <a:endParaRPr lang="en-US" sz="1500" dirty="0"/>
          </a:p>
        </p:txBody>
      </p:sp>
      <p:sp>
        <p:nvSpPr>
          <p:cNvPr id="50" name="Text 28"/>
          <p:cNvSpPr/>
          <p:nvPr/>
        </p:nvSpPr>
        <p:spPr>
          <a:xfrm>
            <a:off x="8963025" y="4438650"/>
            <a:ext cx="13258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价格设置</a:t>
            </a:r>
            <a:endParaRPr lang="en-US" sz="1200" dirty="0"/>
          </a:p>
        </p:txBody>
      </p:sp>
      <p:sp>
        <p:nvSpPr>
          <p:cNvPr id="51" name="Text 29"/>
          <p:cNvSpPr/>
          <p:nvPr/>
        </p:nvSpPr>
        <p:spPr>
          <a:xfrm>
            <a:off x="8963025" y="4667250"/>
            <a:ext cx="13258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总量限制</a:t>
            </a:r>
            <a:endParaRPr lang="en-US" sz="1200" dirty="0"/>
          </a:p>
        </p:txBody>
      </p:sp>
      <p:sp>
        <p:nvSpPr>
          <p:cNvPr id="52" name="Text 30"/>
          <p:cNvSpPr/>
          <p:nvPr/>
        </p:nvSpPr>
        <p:spPr>
          <a:xfrm>
            <a:off x="8963025" y="4895850"/>
            <a:ext cx="13258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白名单机制</a:t>
            </a:r>
            <a:endParaRPr lang="en-US" sz="1200" dirty="0"/>
          </a:p>
        </p:txBody>
      </p:sp>
      <p:sp>
        <p:nvSpPr>
          <p:cNvPr id="53" name="Text 31"/>
          <p:cNvSpPr/>
          <p:nvPr/>
        </p:nvSpPr>
        <p:spPr>
          <a:xfrm>
            <a:off x="8963025" y="5124450"/>
            <a:ext cx="13258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销售阶段管理</a:t>
            </a:r>
            <a:endParaRPr lang="en-US" sz="1200" dirty="0"/>
          </a:p>
        </p:txBody>
      </p:sp>
      <p:sp>
        <p:nvSpPr>
          <p:cNvPr id="54" name="Text 32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每个功能模块都经过精心设计，确保系统安全可靠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1819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14400"/>
            <a:ext cx="5676900" cy="72421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914400"/>
            <a:ext cx="304800" cy="304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50" y="990600"/>
            <a:ext cx="11430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2362200"/>
            <a:ext cx="3048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450" y="2438400"/>
            <a:ext cx="1905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3810000"/>
            <a:ext cx="3048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5550" y="3886200"/>
            <a:ext cx="114300" cy="1524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304800" y="304800"/>
            <a:ext cx="115824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ERC721标准实现</a:t>
            </a:r>
            <a:endParaRPr lang="en-US" sz="3600" dirty="0"/>
          </a:p>
        </p:txBody>
      </p:sp>
      <p:sp>
        <p:nvSpPr>
          <p:cNvPr id="12" name="Text 1"/>
          <p:cNvSpPr/>
          <p:nvPr/>
        </p:nvSpPr>
        <p:spPr>
          <a:xfrm>
            <a:off x="419100" y="914400"/>
            <a:ext cx="5676900" cy="790634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80"/>
              </a:lnSpc>
              <a:buNone/>
            </a:pPr>
            <a:r>
              <a:rPr lang="en-US" sz="1200" i="1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SPDX-License-Identifier: MIT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pragma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solidity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^0.8.24;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import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20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"@openzeppelin/contracts/token/ERC721/ERC721.sol"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import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20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"@openzeppelin/contracts/access/Ownable.sol"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contract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20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NFTBlindBox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is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ERC721, Ownable {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totalSupply;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maxSupply;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price;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mapping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=&gt;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string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private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_tokenURIs;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event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Minted(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address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indexed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to,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indexed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tokenId);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event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Revealed(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indexed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tokenId,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string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uri);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constructor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string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memory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name,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string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memory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symbol,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_maxSupply,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_price) ERC721(name, symbol) {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maxSupply = _maxSupply;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price = _price;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mint(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address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to,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tokenId)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onlyOwner {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require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(totalSupply &lt; maxSupply, </a:t>
            </a:r>
            <a:r>
              <a:rPr lang="en-US" sz="120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"Max supply reached"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_safeMint(to, tokenId);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totalSupply++;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emit Minted(to, tokenId);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tokenURI(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tokenId)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view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override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returns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(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string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memory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 {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require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(_ownerOf(tokenId) != 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address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(0), </a:t>
            </a:r>
            <a:r>
              <a:rPr lang="en-US" sz="120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"Token does not exist"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818CF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return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_tokenURIs[tokenId];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endParaRPr lang="en-US" sz="1200" dirty="0"/>
          </a:p>
        </p:txBody>
      </p:sp>
      <p:sp>
        <p:nvSpPr>
          <p:cNvPr id="13" name="Text 2"/>
          <p:cNvSpPr/>
          <p:nvPr/>
        </p:nvSpPr>
        <p:spPr>
          <a:xfrm>
            <a:off x="6629400" y="914400"/>
            <a:ext cx="109728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核心接口</a:t>
            </a:r>
            <a:endParaRPr lang="en-US" sz="1800" dirty="0"/>
          </a:p>
        </p:txBody>
      </p:sp>
      <p:sp>
        <p:nvSpPr>
          <p:cNvPr id="14" name="Text 3"/>
          <p:cNvSpPr/>
          <p:nvPr/>
        </p:nvSpPr>
        <p:spPr>
          <a:xfrm>
            <a:off x="6905625" y="1295400"/>
            <a:ext cx="602361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highlight>
                  <a:srgbClr val="7C3AED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balanceOf(address)</a:t>
            </a: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查询余额</a:t>
            </a:r>
            <a:endParaRPr lang="en-US" sz="1350" dirty="0"/>
          </a:p>
        </p:txBody>
      </p:sp>
      <p:sp>
        <p:nvSpPr>
          <p:cNvPr id="15" name="Text 4"/>
          <p:cNvSpPr/>
          <p:nvPr/>
        </p:nvSpPr>
        <p:spPr>
          <a:xfrm>
            <a:off x="6905625" y="1619250"/>
            <a:ext cx="602361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highlight>
                  <a:srgbClr val="7C3AED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ownerOf(uint256)</a:t>
            </a: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查询所有者</a:t>
            </a:r>
            <a:endParaRPr lang="en-US" sz="1350" dirty="0"/>
          </a:p>
        </p:txBody>
      </p:sp>
      <p:sp>
        <p:nvSpPr>
          <p:cNvPr id="16" name="Text 5"/>
          <p:cNvSpPr/>
          <p:nvPr/>
        </p:nvSpPr>
        <p:spPr>
          <a:xfrm>
            <a:off x="6905625" y="1943100"/>
            <a:ext cx="602361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highlight>
                  <a:srgbClr val="7C3AED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safeTransferFrom()</a:t>
            </a: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安全转账</a:t>
            </a:r>
            <a:endParaRPr lang="en-US" sz="1350" dirty="0"/>
          </a:p>
        </p:txBody>
      </p:sp>
      <p:sp>
        <p:nvSpPr>
          <p:cNvPr id="17" name="Text 6"/>
          <p:cNvSpPr/>
          <p:nvPr/>
        </p:nvSpPr>
        <p:spPr>
          <a:xfrm>
            <a:off x="6629400" y="2362200"/>
            <a:ext cx="109728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核心功能</a:t>
            </a:r>
            <a:endParaRPr lang="en-US" sz="1800" dirty="0"/>
          </a:p>
        </p:txBody>
      </p:sp>
      <p:sp>
        <p:nvSpPr>
          <p:cNvPr id="18" name="Text 7"/>
          <p:cNvSpPr/>
          <p:nvPr/>
        </p:nvSpPr>
        <p:spPr>
          <a:xfrm>
            <a:off x="6905625" y="2743200"/>
            <a:ext cx="501967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highlight>
                  <a:srgbClr val="7C3AED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唯一性</a:t>
            </a: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每个tokenId唯一</a:t>
            </a:r>
            <a:endParaRPr lang="en-US" sz="1350" dirty="0"/>
          </a:p>
        </p:txBody>
      </p:sp>
      <p:sp>
        <p:nvSpPr>
          <p:cNvPr id="19" name="Text 8"/>
          <p:cNvSpPr/>
          <p:nvPr/>
        </p:nvSpPr>
        <p:spPr>
          <a:xfrm>
            <a:off x="6905625" y="3067050"/>
            <a:ext cx="501967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highlight>
                  <a:srgbClr val="7C3AED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不可分割</a:t>
            </a: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最小单位为1</a:t>
            </a:r>
            <a:endParaRPr lang="en-US" sz="1350" dirty="0"/>
          </a:p>
        </p:txBody>
      </p:sp>
      <p:sp>
        <p:nvSpPr>
          <p:cNvPr id="20" name="Text 9"/>
          <p:cNvSpPr/>
          <p:nvPr/>
        </p:nvSpPr>
        <p:spPr>
          <a:xfrm>
            <a:off x="6905625" y="3390900"/>
            <a:ext cx="501967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highlight>
                  <a:srgbClr val="7C3AED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可转移</a:t>
            </a: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支持转账和授权</a:t>
            </a:r>
            <a:endParaRPr lang="en-US" sz="1350" dirty="0"/>
          </a:p>
        </p:txBody>
      </p:sp>
      <p:sp>
        <p:nvSpPr>
          <p:cNvPr id="21" name="Text 10"/>
          <p:cNvSpPr/>
          <p:nvPr/>
        </p:nvSpPr>
        <p:spPr>
          <a:xfrm>
            <a:off x="6629400" y="3810000"/>
            <a:ext cx="109728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最佳实践</a:t>
            </a:r>
            <a:endParaRPr lang="en-US" sz="1800" dirty="0"/>
          </a:p>
        </p:txBody>
      </p:sp>
      <p:sp>
        <p:nvSpPr>
          <p:cNvPr id="22" name="Text 11"/>
          <p:cNvSpPr/>
          <p:nvPr/>
        </p:nvSpPr>
        <p:spPr>
          <a:xfrm>
            <a:off x="6867525" y="4191000"/>
            <a:ext cx="501967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使用OpenZeppelin实现</a:t>
            </a:r>
            <a:endParaRPr lang="en-US" sz="1350" dirty="0"/>
          </a:p>
        </p:txBody>
      </p:sp>
      <p:sp>
        <p:nvSpPr>
          <p:cNvPr id="23" name="Text 12"/>
          <p:cNvSpPr/>
          <p:nvPr/>
        </p:nvSpPr>
        <p:spPr>
          <a:xfrm>
            <a:off x="6867525" y="4514850"/>
            <a:ext cx="501967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实现</a:t>
            </a:r>
            <a:r>
              <a:rPr lang="en-US" sz="1350" dirty="0">
                <a:solidFill>
                  <a:srgbClr val="FFFFFF"/>
                </a:solidFill>
                <a:highlight>
                  <a:srgbClr val="7C3AED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_safeMint</a:t>
            </a: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保护</a:t>
            </a:r>
            <a:endParaRPr lang="en-US" sz="1350" dirty="0"/>
          </a:p>
        </p:txBody>
      </p:sp>
      <p:sp>
        <p:nvSpPr>
          <p:cNvPr id="24" name="Text 13"/>
          <p:cNvSpPr/>
          <p:nvPr/>
        </p:nvSpPr>
        <p:spPr>
          <a:xfrm>
            <a:off x="6867525" y="4838700"/>
            <a:ext cx="501967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正确设置元数据URI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932053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81075"/>
            <a:ext cx="219075" cy="190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" y="1343660"/>
            <a:ext cx="190500" cy="190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1362710"/>
            <a:ext cx="85725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025" y="1331595"/>
            <a:ext cx="184993" cy="19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3945" y="1350645"/>
            <a:ext cx="142875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7845" y="1343660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5945" y="1362710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0455" y="1331595"/>
            <a:ext cx="190500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0620" y="1350645"/>
            <a:ext cx="1143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3715" y="1331595"/>
            <a:ext cx="190500" cy="190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62290" y="1350645"/>
            <a:ext cx="1333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570" y="1331595"/>
            <a:ext cx="190500" cy="190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40253" y="1350645"/>
            <a:ext cx="142875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800" y="2028825"/>
            <a:ext cx="238125" cy="190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800" y="2305050"/>
            <a:ext cx="6835140" cy="70002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54240" y="2000250"/>
            <a:ext cx="4884420" cy="7277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68480" y="2028825"/>
            <a:ext cx="219075" cy="190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68480" y="2362200"/>
            <a:ext cx="190500" cy="190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06580" y="2381250"/>
            <a:ext cx="1143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68480" y="2647950"/>
            <a:ext cx="190500" cy="190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06580" y="2667000"/>
            <a:ext cx="1143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68480" y="2933700"/>
            <a:ext cx="190500" cy="190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06580" y="2952750"/>
            <a:ext cx="114300" cy="1524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04800" y="304800"/>
            <a:ext cx="115824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Chainlink VRF集成</a:t>
            </a:r>
            <a:endParaRPr lang="en-US" sz="3600" dirty="0"/>
          </a:p>
        </p:txBody>
      </p:sp>
      <p:sp>
        <p:nvSpPr>
          <p:cNvPr id="28" name="Text 1"/>
          <p:cNvSpPr/>
          <p:nvPr/>
        </p:nvSpPr>
        <p:spPr>
          <a:xfrm>
            <a:off x="600075" y="952500"/>
            <a:ext cx="115824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VRF工作流程</a:t>
            </a:r>
            <a:endParaRPr lang="en-US" sz="1500" dirty="0"/>
          </a:p>
        </p:txBody>
      </p:sp>
      <p:sp>
        <p:nvSpPr>
          <p:cNvPr id="29" name="Text 2"/>
          <p:cNvSpPr/>
          <p:nvPr/>
        </p:nvSpPr>
        <p:spPr>
          <a:xfrm>
            <a:off x="599440" y="1307465"/>
            <a:ext cx="1483578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 合约请求随机数</a:t>
            </a:r>
            <a:endParaRPr lang="en-US" sz="1200" dirty="0"/>
          </a:p>
        </p:txBody>
      </p:sp>
      <p:sp>
        <p:nvSpPr>
          <p:cNvPr id="30" name="Text 3"/>
          <p:cNvSpPr/>
          <p:nvPr/>
        </p:nvSpPr>
        <p:spPr>
          <a:xfrm>
            <a:off x="2355215" y="1295400"/>
            <a:ext cx="1835785" cy="25273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 VRF Coordinator接收</a:t>
            </a:r>
            <a:endParaRPr lang="en-US" sz="1200" dirty="0"/>
          </a:p>
        </p:txBody>
      </p:sp>
      <p:sp>
        <p:nvSpPr>
          <p:cNvPr id="31" name="Text 4"/>
          <p:cNvSpPr/>
          <p:nvPr/>
        </p:nvSpPr>
        <p:spPr>
          <a:xfrm>
            <a:off x="4590415" y="1295400"/>
            <a:ext cx="1483578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 节点生成随机数</a:t>
            </a:r>
            <a:endParaRPr lang="en-US" sz="1200" dirty="0"/>
          </a:p>
        </p:txBody>
      </p:sp>
      <p:sp>
        <p:nvSpPr>
          <p:cNvPr id="32" name="Text 5"/>
          <p:cNvSpPr/>
          <p:nvPr/>
        </p:nvSpPr>
        <p:spPr>
          <a:xfrm>
            <a:off x="6435090" y="1295400"/>
            <a:ext cx="1483578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 链上验证随机数</a:t>
            </a:r>
            <a:endParaRPr lang="en-US" sz="1200" dirty="0"/>
          </a:p>
        </p:txBody>
      </p:sp>
      <p:sp>
        <p:nvSpPr>
          <p:cNvPr id="33" name="Text 6"/>
          <p:cNvSpPr/>
          <p:nvPr/>
        </p:nvSpPr>
        <p:spPr>
          <a:xfrm>
            <a:off x="8412480" y="1295400"/>
            <a:ext cx="934938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 回调合约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9895205" y="1295400"/>
            <a:ext cx="1117818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6. 使用随机数</a:t>
            </a:r>
            <a:endParaRPr lang="en-US" sz="1200" dirty="0"/>
          </a:p>
        </p:txBody>
      </p:sp>
      <p:sp>
        <p:nvSpPr>
          <p:cNvPr id="35" name="Text 8"/>
          <p:cNvSpPr/>
          <p:nvPr/>
        </p:nvSpPr>
        <p:spPr>
          <a:xfrm>
            <a:off x="619125" y="2000250"/>
            <a:ext cx="683508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代码实现</a:t>
            </a:r>
            <a:endParaRPr lang="en-US" sz="1500" dirty="0"/>
          </a:p>
        </p:txBody>
      </p:sp>
      <p:sp>
        <p:nvSpPr>
          <p:cNvPr id="36" name="Text 9"/>
          <p:cNvSpPr/>
          <p:nvPr/>
        </p:nvSpPr>
        <p:spPr>
          <a:xfrm>
            <a:off x="347980" y="2305050"/>
            <a:ext cx="6906260" cy="699960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导入VRF相关库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import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34D399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"@chainlink/contracts src/v0.8/VRFConsumerBaseV2.sol"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import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34D399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"@chainlink/contracts src/v0.8/interfaces/VRFCoordinatorV2Interface.sol"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contract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NFTBlindBox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is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ERC721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VRFConsumerBaseV2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VRFCoordinatorV2Interface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private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vrfCoordinator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bytes32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private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keyHash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uint64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private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subscriptionId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mapping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=&gt;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 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requestIdToTokenId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constructor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address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_vrfCoordinator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bytes32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_keyHash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uint64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_subscriptionId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VRFConsumerBaseV2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_vrfCoordinator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 {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vrfCoordinator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=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VRFCoordinatorV2Interface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_vrfCoordinator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keyHash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=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_keyHash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subscriptionId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=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_subscriptionId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requestRandomness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tokenId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 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internal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requestId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=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vrfCoordinator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.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requestRandomWords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keyHash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subscriptionId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requestConfirmations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callbackGasLimit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numWords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requestIdToTokenId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[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requestId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] =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tokenId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fulfillRandomWords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requestId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[] 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memory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randomWords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 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internal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override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tokenId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=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requestIdToTokenId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[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requestId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];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randomness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=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randomWords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[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0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];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_assignRarity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tokenId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randomness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	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endParaRPr lang="en-US" sz="1050" dirty="0"/>
          </a:p>
        </p:txBody>
      </p:sp>
      <p:sp>
        <p:nvSpPr>
          <p:cNvPr id="37" name="Text 10"/>
          <p:cNvSpPr/>
          <p:nvPr/>
        </p:nvSpPr>
        <p:spPr>
          <a:xfrm>
            <a:off x="7663755" y="2000250"/>
            <a:ext cx="4518571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VRF特点</a:t>
            </a:r>
            <a:endParaRPr lang="en-US" sz="1500" dirty="0"/>
          </a:p>
        </p:txBody>
      </p:sp>
      <p:sp>
        <p:nvSpPr>
          <p:cNvPr id="38" name="Text 11"/>
          <p:cNvSpPr/>
          <p:nvPr/>
        </p:nvSpPr>
        <p:spPr>
          <a:xfrm>
            <a:off x="7654230" y="2343150"/>
            <a:ext cx="5486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可验证</a:t>
            </a:r>
            <a:endParaRPr lang="en-US" sz="1200" dirty="0"/>
          </a:p>
        </p:txBody>
      </p:sp>
      <p:sp>
        <p:nvSpPr>
          <p:cNvPr id="39" name="Text 12"/>
          <p:cNvSpPr/>
          <p:nvPr/>
        </p:nvSpPr>
        <p:spPr>
          <a:xfrm>
            <a:off x="7654230" y="2628900"/>
            <a:ext cx="7315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不可预测</a:t>
            </a:r>
            <a:endParaRPr lang="en-US" sz="1200" dirty="0"/>
          </a:p>
        </p:txBody>
      </p:sp>
      <p:sp>
        <p:nvSpPr>
          <p:cNvPr id="40" name="Text 13"/>
          <p:cNvSpPr/>
          <p:nvPr/>
        </p:nvSpPr>
        <p:spPr>
          <a:xfrm>
            <a:off x="7654230" y="2914650"/>
            <a:ext cx="5486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防抢跑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52500"/>
            <a:ext cx="285750" cy="228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95400"/>
            <a:ext cx="5562600" cy="4229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14400"/>
            <a:ext cx="5791200" cy="5638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952500"/>
            <a:ext cx="257175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1295400"/>
            <a:ext cx="2725638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0238" y="1295400"/>
            <a:ext cx="993577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3815" y="1295400"/>
            <a:ext cx="1843385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1638300"/>
            <a:ext cx="2725638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0238" y="1638300"/>
            <a:ext cx="993577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3815" y="1638300"/>
            <a:ext cx="1843385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1981200"/>
            <a:ext cx="2725638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0238" y="1981200"/>
            <a:ext cx="993577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3815" y="1981200"/>
            <a:ext cx="1843385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2324100"/>
            <a:ext cx="2725638" cy="342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0238" y="2324100"/>
            <a:ext cx="993577" cy="342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3815" y="2324100"/>
            <a:ext cx="1843385" cy="342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3086100"/>
            <a:ext cx="4762500" cy="14287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04800" y="304800"/>
            <a:ext cx="115824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随机数生成与稀有度分配</a:t>
            </a:r>
            <a:endParaRPr lang="en-US" sz="3600" dirty="0"/>
          </a:p>
        </p:txBody>
      </p:sp>
      <p:sp>
        <p:nvSpPr>
          <p:cNvPr id="22" name="Text 1"/>
          <p:cNvSpPr/>
          <p:nvPr/>
        </p:nvSpPr>
        <p:spPr>
          <a:xfrm>
            <a:off x="666750" y="914400"/>
            <a:ext cx="55626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稀有度分配代码</a:t>
            </a:r>
            <a:endParaRPr lang="en-US" sz="1800" dirty="0"/>
          </a:p>
        </p:txBody>
      </p:sp>
      <p:sp>
        <p:nvSpPr>
          <p:cNvPr id="23" name="Text 2"/>
          <p:cNvSpPr/>
          <p:nvPr/>
        </p:nvSpPr>
        <p:spPr>
          <a:xfrm>
            <a:off x="419100" y="1295400"/>
            <a:ext cx="5562600" cy="4229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enum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Rarity {</a:t>
            </a:r>
            <a:r>
              <a:rPr lang="en-US" sz="1050" i="1" dirty="0">
                <a:solidFill>
                  <a:srgbClr val="94A3B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普通, 稀有, 史诗, 传说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private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constant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34D399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COMMON_PROBABILITY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= 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6000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private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constant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34D399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RARE_PROBABILITY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= 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2500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private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constant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34D399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EPIC_PROBABILITY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= 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1200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private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constant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34D399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LEGENDARY_PROBABILITY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= 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300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60A5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_assignRarity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tokenId, 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randomness) 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internal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randomValue = randomness % </a:t>
            </a:r>
            <a:r>
              <a:rPr lang="en-US" sz="1050" dirty="0">
                <a:solidFill>
                  <a:srgbClr val="A78B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10000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if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(randomValue &lt; LEGENDARY_PROBABILITY) {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rarity = Rarity.Legendary;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 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else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if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(randomValue &lt; LEGENDARY_PROBABILITY + EPIC_PROBABILITY) {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rarity = Rarity.Epic;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 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else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if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(randomValue &lt; LEGENDARY_PROBABILITY + EPIC_PROBABILITY + RARE_PROBABILITY) {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rarity = Rarity.Rare;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 </a:t>
            </a:r>
            <a:r>
              <a:rPr lang="en-US" sz="1050" dirty="0">
                <a:solidFill>
                  <a:srgbClr val="F472B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else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rarity = Rarity.Common;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tokenRarity[tokenId] = rarity;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endParaRPr lang="en-US" sz="1050" dirty="0"/>
          </a:p>
        </p:txBody>
      </p:sp>
      <p:sp>
        <p:nvSpPr>
          <p:cNvPr id="24" name="Text 3"/>
          <p:cNvSpPr/>
          <p:nvPr/>
        </p:nvSpPr>
        <p:spPr>
          <a:xfrm>
            <a:off x="6657975" y="914400"/>
            <a:ext cx="55626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稀有度概率分布</a:t>
            </a:r>
            <a:endParaRPr lang="en-US" sz="1800" dirty="0"/>
          </a:p>
        </p:txBody>
      </p:sp>
      <p:sp>
        <p:nvSpPr>
          <p:cNvPr id="25" name="Text 4"/>
          <p:cNvSpPr/>
          <p:nvPr/>
        </p:nvSpPr>
        <p:spPr>
          <a:xfrm>
            <a:off x="6419850" y="1295400"/>
            <a:ext cx="2725638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稀有度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9145488" y="1295400"/>
            <a:ext cx="993577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概率</a:t>
            </a:r>
            <a:endParaRPr lang="en-US" sz="1200" dirty="0"/>
          </a:p>
        </p:txBody>
      </p:sp>
      <p:sp>
        <p:nvSpPr>
          <p:cNvPr id="27" name="Text 6"/>
          <p:cNvSpPr/>
          <p:nvPr/>
        </p:nvSpPr>
        <p:spPr>
          <a:xfrm>
            <a:off x="10139065" y="1295400"/>
            <a:ext cx="1843385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范围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6419850" y="1724025"/>
            <a:ext cx="1280339" cy="16192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普通 (Common)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9145488" y="1638300"/>
            <a:ext cx="993577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60%</a:t>
            </a:r>
            <a:endParaRPr lang="en-US" sz="1200" dirty="0"/>
          </a:p>
        </p:txBody>
      </p:sp>
      <p:sp>
        <p:nvSpPr>
          <p:cNvPr id="30" name="Text 9"/>
          <p:cNvSpPr/>
          <p:nvPr/>
        </p:nvSpPr>
        <p:spPr>
          <a:xfrm>
            <a:off x="10139065" y="1638300"/>
            <a:ext cx="1843385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0-5999</a:t>
            </a:r>
            <a:endParaRPr lang="en-US" sz="1200" dirty="0"/>
          </a:p>
        </p:txBody>
      </p:sp>
      <p:sp>
        <p:nvSpPr>
          <p:cNvPr id="31" name="Text 10"/>
          <p:cNvSpPr/>
          <p:nvPr/>
        </p:nvSpPr>
        <p:spPr>
          <a:xfrm>
            <a:off x="6419850" y="2066925"/>
            <a:ext cx="934760" cy="16192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稀有 (Rare)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9145488" y="1981200"/>
            <a:ext cx="993577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25%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10139065" y="1981200"/>
            <a:ext cx="2212062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6000-8499</a:t>
            </a:r>
            <a:endParaRPr lang="en-US" sz="1200" dirty="0"/>
          </a:p>
        </p:txBody>
      </p:sp>
      <p:sp>
        <p:nvSpPr>
          <p:cNvPr id="34" name="Text 13"/>
          <p:cNvSpPr/>
          <p:nvPr/>
        </p:nvSpPr>
        <p:spPr>
          <a:xfrm>
            <a:off x="6419850" y="2409825"/>
            <a:ext cx="894219" cy="16192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A78B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史诗 (Epic)</a:t>
            </a:r>
            <a:endParaRPr lang="en-US" sz="1200" dirty="0"/>
          </a:p>
        </p:txBody>
      </p:sp>
      <p:sp>
        <p:nvSpPr>
          <p:cNvPr id="35" name="Text 14"/>
          <p:cNvSpPr/>
          <p:nvPr/>
        </p:nvSpPr>
        <p:spPr>
          <a:xfrm>
            <a:off x="9145488" y="2324100"/>
            <a:ext cx="993577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12%</a:t>
            </a:r>
            <a:endParaRPr lang="en-US" sz="1200" dirty="0"/>
          </a:p>
        </p:txBody>
      </p:sp>
      <p:sp>
        <p:nvSpPr>
          <p:cNvPr id="36" name="Text 15"/>
          <p:cNvSpPr/>
          <p:nvPr/>
        </p:nvSpPr>
        <p:spPr>
          <a:xfrm>
            <a:off x="10139065" y="2324100"/>
            <a:ext cx="2212062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8500-9699</a:t>
            </a:r>
            <a:endParaRPr lang="en-US" sz="1200" dirty="0"/>
          </a:p>
        </p:txBody>
      </p:sp>
      <p:sp>
        <p:nvSpPr>
          <p:cNvPr id="37" name="Text 16"/>
          <p:cNvSpPr/>
          <p:nvPr/>
        </p:nvSpPr>
        <p:spPr>
          <a:xfrm>
            <a:off x="6419850" y="2752725"/>
            <a:ext cx="1402675" cy="16192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472B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传说 (Legendary)</a:t>
            </a:r>
            <a:endParaRPr lang="en-US" sz="1200" dirty="0"/>
          </a:p>
        </p:txBody>
      </p:sp>
      <p:sp>
        <p:nvSpPr>
          <p:cNvPr id="38" name="Text 17"/>
          <p:cNvSpPr/>
          <p:nvPr/>
        </p:nvSpPr>
        <p:spPr>
          <a:xfrm>
            <a:off x="9145488" y="2667000"/>
            <a:ext cx="993577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3%</a:t>
            </a:r>
            <a:endParaRPr lang="en-US" sz="1200" dirty="0"/>
          </a:p>
        </p:txBody>
      </p:sp>
      <p:sp>
        <p:nvSpPr>
          <p:cNvPr id="39" name="Text 18"/>
          <p:cNvSpPr/>
          <p:nvPr/>
        </p:nvSpPr>
        <p:spPr>
          <a:xfrm>
            <a:off x="10139065" y="2667000"/>
            <a:ext cx="2212062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9700-9999</a:t>
            </a:r>
            <a:endParaRPr lang="en-US" sz="1200" dirty="0"/>
          </a:p>
        </p:txBody>
      </p:sp>
      <p:sp>
        <p:nvSpPr>
          <p:cNvPr id="40" name="Text 19"/>
          <p:cNvSpPr/>
          <p:nvPr/>
        </p:nvSpPr>
        <p:spPr>
          <a:xfrm>
            <a:off x="6324600" y="4495800"/>
            <a:ext cx="55626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总计：10000个NFT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9105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238125" cy="190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62100"/>
            <a:ext cx="5638800" cy="4686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400800"/>
            <a:ext cx="17145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6667500"/>
            <a:ext cx="5638800" cy="2133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1295400"/>
            <a:ext cx="219075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638300"/>
            <a:ext cx="5638800" cy="2247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4000500"/>
            <a:ext cx="5638800" cy="952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2700" y="4152900"/>
            <a:ext cx="1143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4381500"/>
            <a:ext cx="162565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5050" y="4381500"/>
            <a:ext cx="162565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09299" y="4381500"/>
            <a:ext cx="1625650" cy="4572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304800" y="304800"/>
            <a:ext cx="115824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盲盒机制实现</a:t>
            </a:r>
            <a:endParaRPr lang="en-US" sz="3600" dirty="0"/>
          </a:p>
        </p:txBody>
      </p:sp>
      <p:sp>
        <p:nvSpPr>
          <p:cNvPr id="16" name="Text 1"/>
          <p:cNvSpPr/>
          <p:nvPr/>
        </p:nvSpPr>
        <p:spPr>
          <a:xfrm>
            <a:off x="304800" y="800100"/>
            <a:ext cx="115824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Blind Box Mechanism</a:t>
            </a:r>
            <a:endParaRPr lang="en-US" sz="1800" dirty="0"/>
          </a:p>
        </p:txBody>
      </p:sp>
      <p:sp>
        <p:nvSpPr>
          <p:cNvPr id="17" name="Text 2"/>
          <p:cNvSpPr/>
          <p:nvPr/>
        </p:nvSpPr>
        <p:spPr>
          <a:xfrm>
            <a:off x="619125" y="1257300"/>
            <a:ext cx="56388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盲盒购买和开启代码</a:t>
            </a:r>
            <a:endParaRPr lang="en-US" sz="1500" dirty="0"/>
          </a:p>
        </p:txBody>
      </p:sp>
      <p:sp>
        <p:nvSpPr>
          <p:cNvPr id="18" name="Text 3"/>
          <p:cNvSpPr/>
          <p:nvPr/>
        </p:nvSpPr>
        <p:spPr>
          <a:xfrm>
            <a:off x="419100" y="1676400"/>
            <a:ext cx="541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struct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BlindBox {</a:t>
            </a:r>
            <a:endParaRPr lang="en-US" sz="1050" dirty="0"/>
          </a:p>
        </p:txBody>
      </p:sp>
      <p:sp>
        <p:nvSpPr>
          <p:cNvPr id="19" name="Text 4"/>
          <p:cNvSpPr/>
          <p:nvPr/>
        </p:nvSpPr>
        <p:spPr>
          <a:xfrm>
            <a:off x="571500" y="1866900"/>
            <a:ext cx="541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bool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purchased;</a:t>
            </a:r>
            <a:endParaRPr lang="en-US" sz="1050" dirty="0"/>
          </a:p>
        </p:txBody>
      </p:sp>
      <p:sp>
        <p:nvSpPr>
          <p:cNvPr id="20" name="Text 5"/>
          <p:cNvSpPr/>
          <p:nvPr/>
        </p:nvSpPr>
        <p:spPr>
          <a:xfrm>
            <a:off x="571500" y="2057400"/>
            <a:ext cx="541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bool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revealed;</a:t>
            </a:r>
            <a:endParaRPr lang="en-US" sz="1050" dirty="0"/>
          </a:p>
        </p:txBody>
      </p:sp>
      <p:sp>
        <p:nvSpPr>
          <p:cNvPr id="21" name="Text 6"/>
          <p:cNvSpPr/>
          <p:nvPr/>
        </p:nvSpPr>
        <p:spPr>
          <a:xfrm>
            <a:off x="571500" y="2247900"/>
            <a:ext cx="541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purchaseTime;</a:t>
            </a:r>
            <a:endParaRPr lang="en-US" sz="1050" dirty="0"/>
          </a:p>
        </p:txBody>
      </p:sp>
      <p:sp>
        <p:nvSpPr>
          <p:cNvPr id="22" name="Text 7"/>
          <p:cNvSpPr/>
          <p:nvPr/>
        </p:nvSpPr>
        <p:spPr>
          <a:xfrm>
            <a:off x="571500" y="2438400"/>
            <a:ext cx="541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revealTime;</a:t>
            </a:r>
            <a:endParaRPr lang="en-US" sz="1050" dirty="0"/>
          </a:p>
        </p:txBody>
      </p:sp>
      <p:sp>
        <p:nvSpPr>
          <p:cNvPr id="23" name="Text 8"/>
          <p:cNvSpPr/>
          <p:nvPr/>
        </p:nvSpPr>
        <p:spPr>
          <a:xfrm>
            <a:off x="419100" y="2628900"/>
            <a:ext cx="541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endParaRPr lang="en-US" sz="1050" dirty="0"/>
          </a:p>
        </p:txBody>
      </p:sp>
      <p:sp>
        <p:nvSpPr>
          <p:cNvPr id="24" name="Text 9"/>
          <p:cNvSpPr/>
          <p:nvPr/>
        </p:nvSpPr>
        <p:spPr>
          <a:xfrm>
            <a:off x="419100" y="2895600"/>
            <a:ext cx="64922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purchaseBox()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external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payable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</a:t>
            </a:r>
            <a:endParaRPr lang="en-US" sz="1050" dirty="0"/>
          </a:p>
        </p:txBody>
      </p:sp>
      <p:sp>
        <p:nvSpPr>
          <p:cNvPr id="25" name="Text 10"/>
          <p:cNvSpPr/>
          <p:nvPr/>
        </p:nvSpPr>
        <p:spPr>
          <a:xfrm>
            <a:off x="571500" y="3086100"/>
            <a:ext cx="64922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require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(saleActive, 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"Sale not active"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endParaRPr lang="en-US" sz="1050" dirty="0"/>
          </a:p>
        </p:txBody>
      </p:sp>
      <p:sp>
        <p:nvSpPr>
          <p:cNvPr id="26" name="Text 11"/>
          <p:cNvSpPr/>
          <p:nvPr/>
        </p:nvSpPr>
        <p:spPr>
          <a:xfrm>
            <a:off x="571500" y="3276600"/>
            <a:ext cx="64922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require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(msg.value &gt;= price, 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"Insufficient payment"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endParaRPr lang="en-US" sz="1050" dirty="0"/>
          </a:p>
        </p:txBody>
      </p:sp>
      <p:sp>
        <p:nvSpPr>
          <p:cNvPr id="27" name="Text 12"/>
          <p:cNvSpPr/>
          <p:nvPr/>
        </p:nvSpPr>
        <p:spPr>
          <a:xfrm>
            <a:off x="571500" y="3467100"/>
            <a:ext cx="64922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require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(totalSupply &lt; maxSupply, 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"Sold out"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endParaRPr lang="en-US" sz="1050" dirty="0"/>
          </a:p>
        </p:txBody>
      </p:sp>
      <p:sp>
        <p:nvSpPr>
          <p:cNvPr id="28" name="Text 13"/>
          <p:cNvSpPr/>
          <p:nvPr/>
        </p:nvSpPr>
        <p:spPr>
          <a:xfrm>
            <a:off x="571500" y="3657600"/>
            <a:ext cx="541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tokenId = totalSupply;</a:t>
            </a:r>
            <a:endParaRPr lang="en-US" sz="1050" dirty="0"/>
          </a:p>
        </p:txBody>
      </p:sp>
      <p:sp>
        <p:nvSpPr>
          <p:cNvPr id="29" name="Text 14"/>
          <p:cNvSpPr/>
          <p:nvPr/>
        </p:nvSpPr>
        <p:spPr>
          <a:xfrm>
            <a:off x="571500" y="3848100"/>
            <a:ext cx="541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totalSupply++;</a:t>
            </a:r>
            <a:endParaRPr lang="en-US" sz="1050" dirty="0"/>
          </a:p>
        </p:txBody>
      </p:sp>
      <p:sp>
        <p:nvSpPr>
          <p:cNvPr id="30" name="Text 15"/>
          <p:cNvSpPr/>
          <p:nvPr/>
        </p:nvSpPr>
        <p:spPr>
          <a:xfrm>
            <a:off x="571500" y="4057650"/>
            <a:ext cx="2018288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铸造NFT（未揭示状态）</a:t>
            </a:r>
            <a:endParaRPr lang="en-US" sz="1050" dirty="0"/>
          </a:p>
        </p:txBody>
      </p:sp>
      <p:sp>
        <p:nvSpPr>
          <p:cNvPr id="31" name="Text 16"/>
          <p:cNvSpPr/>
          <p:nvPr/>
        </p:nvSpPr>
        <p:spPr>
          <a:xfrm>
            <a:off x="571500" y="4229100"/>
            <a:ext cx="541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_safeMint(msg.sender, tokenId);</a:t>
            </a:r>
            <a:endParaRPr lang="en-US" sz="1050" dirty="0"/>
          </a:p>
        </p:txBody>
      </p:sp>
      <p:sp>
        <p:nvSpPr>
          <p:cNvPr id="32" name="Text 17"/>
          <p:cNvSpPr/>
          <p:nvPr/>
        </p:nvSpPr>
        <p:spPr>
          <a:xfrm>
            <a:off x="571500" y="4438650"/>
            <a:ext cx="1249263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设置盲盒状态</a:t>
            </a:r>
            <a:endParaRPr lang="en-US" sz="1050" dirty="0"/>
          </a:p>
        </p:txBody>
      </p:sp>
      <p:sp>
        <p:nvSpPr>
          <p:cNvPr id="33" name="Text 18"/>
          <p:cNvSpPr/>
          <p:nvPr/>
        </p:nvSpPr>
        <p:spPr>
          <a:xfrm>
            <a:off x="571500" y="4610100"/>
            <a:ext cx="541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blindBoxes[tokenId] = BlindBox({</a:t>
            </a:r>
            <a:endParaRPr lang="en-US" sz="1050" dirty="0"/>
          </a:p>
        </p:txBody>
      </p:sp>
      <p:sp>
        <p:nvSpPr>
          <p:cNvPr id="34" name="Text 19"/>
          <p:cNvSpPr/>
          <p:nvPr/>
        </p:nvSpPr>
        <p:spPr>
          <a:xfrm>
            <a:off x="723900" y="4800600"/>
            <a:ext cx="541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purchased: 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true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</a:t>
            </a:r>
            <a:endParaRPr lang="en-US" sz="1050" dirty="0"/>
          </a:p>
        </p:txBody>
      </p:sp>
      <p:sp>
        <p:nvSpPr>
          <p:cNvPr id="35" name="Text 20"/>
          <p:cNvSpPr/>
          <p:nvPr/>
        </p:nvSpPr>
        <p:spPr>
          <a:xfrm>
            <a:off x="723900" y="4991100"/>
            <a:ext cx="541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revealed: 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false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</a:t>
            </a:r>
            <a:endParaRPr lang="en-US" sz="1050" dirty="0"/>
          </a:p>
        </p:txBody>
      </p:sp>
      <p:sp>
        <p:nvSpPr>
          <p:cNvPr id="36" name="Text 21"/>
          <p:cNvSpPr/>
          <p:nvPr/>
        </p:nvSpPr>
        <p:spPr>
          <a:xfrm>
            <a:off x="723900" y="5181600"/>
            <a:ext cx="541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purchaseTime: block.timestamp,</a:t>
            </a:r>
            <a:endParaRPr lang="en-US" sz="1050" dirty="0"/>
          </a:p>
        </p:txBody>
      </p:sp>
      <p:sp>
        <p:nvSpPr>
          <p:cNvPr id="37" name="Text 22"/>
          <p:cNvSpPr/>
          <p:nvPr/>
        </p:nvSpPr>
        <p:spPr>
          <a:xfrm>
            <a:off x="723900" y="5372100"/>
            <a:ext cx="541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revealTime: </a:t>
            </a:r>
            <a:r>
              <a:rPr lang="en-US" sz="1050" dirty="0">
                <a:solidFill>
                  <a:srgbClr val="EC4899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0</a:t>
            </a:r>
            <a:endParaRPr lang="en-US" sz="1050" dirty="0"/>
          </a:p>
        </p:txBody>
      </p:sp>
      <p:sp>
        <p:nvSpPr>
          <p:cNvPr id="38" name="Text 23"/>
          <p:cNvSpPr/>
          <p:nvPr/>
        </p:nvSpPr>
        <p:spPr>
          <a:xfrm>
            <a:off x="571500" y="5562600"/>
            <a:ext cx="541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});</a:t>
            </a:r>
            <a:endParaRPr lang="en-US" sz="1050" dirty="0"/>
          </a:p>
        </p:txBody>
      </p:sp>
      <p:sp>
        <p:nvSpPr>
          <p:cNvPr id="39" name="Text 24"/>
          <p:cNvSpPr/>
          <p:nvPr/>
        </p:nvSpPr>
        <p:spPr>
          <a:xfrm>
            <a:off x="571500" y="5753100"/>
            <a:ext cx="64922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emit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BoxPurchased(msg.sender, tokenId);</a:t>
            </a:r>
            <a:endParaRPr lang="en-US" sz="1050" dirty="0"/>
          </a:p>
        </p:txBody>
      </p:sp>
      <p:sp>
        <p:nvSpPr>
          <p:cNvPr id="40" name="Text 25"/>
          <p:cNvSpPr/>
          <p:nvPr/>
        </p:nvSpPr>
        <p:spPr>
          <a:xfrm>
            <a:off x="419100" y="5943600"/>
            <a:ext cx="541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endParaRPr lang="en-US" sz="1050" dirty="0"/>
          </a:p>
        </p:txBody>
      </p:sp>
      <p:sp>
        <p:nvSpPr>
          <p:cNvPr id="41" name="Text 26"/>
          <p:cNvSpPr/>
          <p:nvPr/>
        </p:nvSpPr>
        <p:spPr>
          <a:xfrm>
            <a:off x="552450" y="6362700"/>
            <a:ext cx="56388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揭示函数</a:t>
            </a:r>
            <a:endParaRPr lang="en-US" sz="1500" dirty="0"/>
          </a:p>
        </p:txBody>
      </p:sp>
      <p:sp>
        <p:nvSpPr>
          <p:cNvPr id="42" name="Text 27"/>
          <p:cNvSpPr/>
          <p:nvPr/>
        </p:nvSpPr>
        <p:spPr>
          <a:xfrm>
            <a:off x="419100" y="6781800"/>
            <a:ext cx="64922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revealBox(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tokenId)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internal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</a:t>
            </a:r>
            <a:endParaRPr lang="en-US" sz="1050" dirty="0"/>
          </a:p>
        </p:txBody>
      </p:sp>
      <p:sp>
        <p:nvSpPr>
          <p:cNvPr id="43" name="Text 28"/>
          <p:cNvSpPr/>
          <p:nvPr/>
        </p:nvSpPr>
        <p:spPr>
          <a:xfrm>
            <a:off x="571500" y="6972300"/>
            <a:ext cx="64922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require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(_ownerOf(tokenId) != address(</a:t>
            </a:r>
            <a:r>
              <a:rPr lang="en-US" sz="1050" dirty="0">
                <a:solidFill>
                  <a:srgbClr val="EC4899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0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), 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"Token does not exist"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endParaRPr lang="en-US" sz="1050" dirty="0"/>
          </a:p>
        </p:txBody>
      </p:sp>
      <p:sp>
        <p:nvSpPr>
          <p:cNvPr id="44" name="Text 29"/>
          <p:cNvSpPr/>
          <p:nvPr/>
        </p:nvSpPr>
        <p:spPr>
          <a:xfrm>
            <a:off x="571500" y="7162800"/>
            <a:ext cx="64922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require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(!blindBoxes[tokenId].revealed, 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"Already revealed"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endParaRPr lang="en-US" sz="1050" dirty="0"/>
          </a:p>
        </p:txBody>
      </p:sp>
      <p:sp>
        <p:nvSpPr>
          <p:cNvPr id="45" name="Text 30"/>
          <p:cNvSpPr/>
          <p:nvPr/>
        </p:nvSpPr>
        <p:spPr>
          <a:xfrm>
            <a:off x="571500" y="7353300"/>
            <a:ext cx="64922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blindBoxes[tokenId].revealed = 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true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endParaRPr lang="en-US" sz="1050" dirty="0"/>
          </a:p>
        </p:txBody>
      </p:sp>
      <p:sp>
        <p:nvSpPr>
          <p:cNvPr id="46" name="Text 31"/>
          <p:cNvSpPr/>
          <p:nvPr/>
        </p:nvSpPr>
        <p:spPr>
          <a:xfrm>
            <a:off x="571500" y="7543800"/>
            <a:ext cx="64922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blindBoxes[tokenId].revealTime = block.timestamp;</a:t>
            </a:r>
            <a:endParaRPr lang="en-US" sz="1050" dirty="0"/>
          </a:p>
        </p:txBody>
      </p:sp>
      <p:sp>
        <p:nvSpPr>
          <p:cNvPr id="47" name="Text 32"/>
          <p:cNvSpPr/>
          <p:nvPr/>
        </p:nvSpPr>
        <p:spPr>
          <a:xfrm>
            <a:off x="571500" y="7753350"/>
            <a:ext cx="1378208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设置元数据URI</a:t>
            </a:r>
            <a:endParaRPr lang="en-US" sz="1050" dirty="0"/>
          </a:p>
        </p:txBody>
      </p:sp>
      <p:sp>
        <p:nvSpPr>
          <p:cNvPr id="48" name="Text 33"/>
          <p:cNvSpPr/>
          <p:nvPr/>
        </p:nvSpPr>
        <p:spPr>
          <a:xfrm>
            <a:off x="571500" y="7924800"/>
            <a:ext cx="64922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Rarity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rarity = tokenRarity[tokenId];</a:t>
            </a:r>
            <a:endParaRPr lang="en-US" sz="1050" dirty="0"/>
          </a:p>
        </p:txBody>
      </p:sp>
      <p:sp>
        <p:nvSpPr>
          <p:cNvPr id="49" name="Text 34"/>
          <p:cNvSpPr/>
          <p:nvPr/>
        </p:nvSpPr>
        <p:spPr>
          <a:xfrm>
            <a:off x="571500" y="8115300"/>
            <a:ext cx="64922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_setTokenURI(tokenId, _buildTokenURI(tokenId, rarity));</a:t>
            </a:r>
            <a:endParaRPr lang="en-US" sz="1050" dirty="0"/>
          </a:p>
        </p:txBody>
      </p:sp>
      <p:sp>
        <p:nvSpPr>
          <p:cNvPr id="50" name="Text 35"/>
          <p:cNvSpPr/>
          <p:nvPr/>
        </p:nvSpPr>
        <p:spPr>
          <a:xfrm>
            <a:off x="571500" y="8305800"/>
            <a:ext cx="64922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emit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BoxRevealed(tokenId, rarity);</a:t>
            </a:r>
            <a:endParaRPr lang="en-US" sz="1050" dirty="0"/>
          </a:p>
        </p:txBody>
      </p:sp>
      <p:sp>
        <p:nvSpPr>
          <p:cNvPr id="51" name="Text 36"/>
          <p:cNvSpPr/>
          <p:nvPr/>
        </p:nvSpPr>
        <p:spPr>
          <a:xfrm>
            <a:off x="419100" y="8496300"/>
            <a:ext cx="541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endParaRPr lang="en-US" sz="1050" dirty="0"/>
          </a:p>
        </p:txBody>
      </p:sp>
      <p:sp>
        <p:nvSpPr>
          <p:cNvPr id="52" name="Text 37"/>
          <p:cNvSpPr/>
          <p:nvPr/>
        </p:nvSpPr>
        <p:spPr>
          <a:xfrm>
            <a:off x="6543675" y="1257300"/>
            <a:ext cx="56388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盲盒开启流程</a:t>
            </a:r>
            <a:endParaRPr lang="en-US" sz="1500" dirty="0"/>
          </a:p>
        </p:txBody>
      </p:sp>
      <p:sp>
        <p:nvSpPr>
          <p:cNvPr id="53" name="Text 38"/>
          <p:cNvSpPr/>
          <p:nvPr/>
        </p:nvSpPr>
        <p:spPr>
          <a:xfrm>
            <a:off x="6686550" y="1790700"/>
            <a:ext cx="50482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 用户购买盲盒</a:t>
            </a:r>
            <a:endParaRPr lang="en-US" sz="1350" dirty="0"/>
          </a:p>
        </p:txBody>
      </p:sp>
      <p:sp>
        <p:nvSpPr>
          <p:cNvPr id="54" name="Text 39"/>
          <p:cNvSpPr/>
          <p:nvPr/>
        </p:nvSpPr>
        <p:spPr>
          <a:xfrm>
            <a:off x="6686550" y="2095500"/>
            <a:ext cx="60579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支付ETH，铸造NFT（未揭示），purchased=true</a:t>
            </a:r>
            <a:endParaRPr lang="en-US" sz="1200" dirty="0"/>
          </a:p>
        </p:txBody>
      </p:sp>
      <p:sp>
        <p:nvSpPr>
          <p:cNvPr id="55" name="Text 40"/>
          <p:cNvSpPr/>
          <p:nvPr/>
        </p:nvSpPr>
        <p:spPr>
          <a:xfrm>
            <a:off x="6686550" y="2438400"/>
            <a:ext cx="50482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 请求与接收随机数</a:t>
            </a:r>
            <a:endParaRPr lang="en-US" sz="1350" dirty="0"/>
          </a:p>
        </p:txBody>
      </p:sp>
      <p:sp>
        <p:nvSpPr>
          <p:cNvPr id="56" name="Text 41"/>
          <p:cNvSpPr/>
          <p:nvPr/>
        </p:nvSpPr>
        <p:spPr>
          <a:xfrm>
            <a:off x="6686550" y="2743200"/>
            <a:ext cx="60579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调用VRF，等待确认，分配稀有度，revealed=false/th true</a:t>
            </a:r>
            <a:endParaRPr lang="en-US" sz="1200" dirty="0"/>
          </a:p>
        </p:txBody>
      </p:sp>
      <p:sp>
        <p:nvSpPr>
          <p:cNvPr id="57" name="Text 42"/>
          <p:cNvSpPr/>
          <p:nvPr/>
        </p:nvSpPr>
        <p:spPr>
          <a:xfrm>
            <a:off x="6686550" y="3086100"/>
            <a:ext cx="50482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 设置元数据</a:t>
            </a:r>
            <a:endParaRPr lang="en-US" sz="1350" dirty="0"/>
          </a:p>
        </p:txBody>
      </p:sp>
      <p:sp>
        <p:nvSpPr>
          <p:cNvPr id="58" name="Text 43"/>
          <p:cNvSpPr/>
          <p:nvPr/>
        </p:nvSpPr>
        <p:spPr>
          <a:xfrm>
            <a:off x="6686550" y="3390900"/>
            <a:ext cx="60579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• 根据稀有度更新tokenURI，完成揭示</a:t>
            </a:r>
            <a:endParaRPr lang="en-US" sz="1200" dirty="0"/>
          </a:p>
        </p:txBody>
      </p:sp>
      <p:sp>
        <p:nvSpPr>
          <p:cNvPr id="59" name="Text 44"/>
          <p:cNvSpPr/>
          <p:nvPr/>
        </p:nvSpPr>
        <p:spPr>
          <a:xfrm>
            <a:off x="6553200" y="4114800"/>
            <a:ext cx="54102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状态转换</a:t>
            </a:r>
            <a:endParaRPr lang="en-US" sz="1200" dirty="0"/>
          </a:p>
        </p:txBody>
      </p:sp>
      <p:sp>
        <p:nvSpPr>
          <p:cNvPr id="60" name="Text 45"/>
          <p:cNvSpPr/>
          <p:nvPr/>
        </p:nvSpPr>
        <p:spPr>
          <a:xfrm>
            <a:off x="6438900" y="4419600"/>
            <a:ext cx="15494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购买</a:t>
            </a:r>
            <a:endParaRPr lang="en-US" sz="1200" dirty="0"/>
          </a:p>
        </p:txBody>
      </p:sp>
      <p:sp>
        <p:nvSpPr>
          <p:cNvPr id="61" name="Text 46"/>
          <p:cNvSpPr/>
          <p:nvPr/>
        </p:nvSpPr>
        <p:spPr>
          <a:xfrm>
            <a:off x="6283955" y="4648200"/>
            <a:ext cx="185934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purchased=true</a:t>
            </a:r>
            <a:endParaRPr lang="en-US" sz="900" dirty="0"/>
          </a:p>
        </p:txBody>
      </p:sp>
      <p:sp>
        <p:nvSpPr>
          <p:cNvPr id="62" name="Text 47"/>
          <p:cNvSpPr/>
          <p:nvPr/>
        </p:nvSpPr>
        <p:spPr>
          <a:xfrm>
            <a:off x="8049310" y="4381500"/>
            <a:ext cx="18288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→</a:t>
            </a:r>
            <a:endParaRPr lang="en-US" sz="1200" dirty="0"/>
          </a:p>
        </p:txBody>
      </p:sp>
      <p:sp>
        <p:nvSpPr>
          <p:cNvPr id="63" name="Text 48"/>
          <p:cNvSpPr/>
          <p:nvPr/>
        </p:nvSpPr>
        <p:spPr>
          <a:xfrm>
            <a:off x="8293150" y="4419600"/>
            <a:ext cx="15494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请求随机数</a:t>
            </a:r>
            <a:endParaRPr lang="en-US" sz="1200" dirty="0"/>
          </a:p>
        </p:txBody>
      </p:sp>
      <p:sp>
        <p:nvSpPr>
          <p:cNvPr id="64" name="Text 49"/>
          <p:cNvSpPr/>
          <p:nvPr/>
        </p:nvSpPr>
        <p:spPr>
          <a:xfrm>
            <a:off x="8138205" y="4648200"/>
            <a:ext cx="185934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revealed=false</a:t>
            </a:r>
            <a:endParaRPr lang="en-US" sz="900" dirty="0"/>
          </a:p>
        </p:txBody>
      </p:sp>
      <p:sp>
        <p:nvSpPr>
          <p:cNvPr id="65" name="Text 50"/>
          <p:cNvSpPr/>
          <p:nvPr/>
        </p:nvSpPr>
        <p:spPr>
          <a:xfrm>
            <a:off x="9903559" y="4381500"/>
            <a:ext cx="18288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→</a:t>
            </a:r>
            <a:endParaRPr lang="en-US" sz="1200" dirty="0"/>
          </a:p>
        </p:txBody>
      </p:sp>
      <p:sp>
        <p:nvSpPr>
          <p:cNvPr id="66" name="Text 51"/>
          <p:cNvSpPr/>
          <p:nvPr/>
        </p:nvSpPr>
        <p:spPr>
          <a:xfrm>
            <a:off x="10147399" y="4419600"/>
            <a:ext cx="15494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揭示</a:t>
            </a:r>
            <a:endParaRPr lang="en-US" sz="1200" dirty="0"/>
          </a:p>
        </p:txBody>
      </p:sp>
      <p:sp>
        <p:nvSpPr>
          <p:cNvPr id="67" name="Text 52"/>
          <p:cNvSpPr/>
          <p:nvPr/>
        </p:nvSpPr>
        <p:spPr>
          <a:xfrm>
            <a:off x="9992454" y="4648200"/>
            <a:ext cx="185934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revealed=true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343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304800" cy="304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1524000"/>
            <a:ext cx="190500" cy="152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905000"/>
            <a:ext cx="5600700" cy="4686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6762750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63" y="6800850"/>
            <a:ext cx="142875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447800"/>
            <a:ext cx="3048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5550" y="1524000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1924050"/>
            <a:ext cx="22860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3163" y="1962150"/>
            <a:ext cx="142875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2247900"/>
            <a:ext cx="5600700" cy="1143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300" y="3562350"/>
            <a:ext cx="22860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7450" y="3600450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3886200"/>
            <a:ext cx="5600700" cy="2514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6572250"/>
            <a:ext cx="228600" cy="228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67450" y="661035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1300" y="6896100"/>
            <a:ext cx="708124" cy="228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67500" y="6953250"/>
            <a:ext cx="142875" cy="1143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5624" y="6934200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85174" y="6896100"/>
            <a:ext cx="679549" cy="228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61374" y="6953250"/>
            <a:ext cx="114300" cy="114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40923" y="6934200"/>
            <a:ext cx="13335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50473" y="6896100"/>
            <a:ext cx="679549" cy="2286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26673" y="6953250"/>
            <a:ext cx="114300" cy="1143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81000" y="381000"/>
            <a:ext cx="114300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元数据管理</a:t>
            </a:r>
            <a:endParaRPr lang="en-US" sz="3600" dirty="0"/>
          </a:p>
        </p:txBody>
      </p:sp>
      <p:sp>
        <p:nvSpPr>
          <p:cNvPr id="28" name="Text 1"/>
          <p:cNvSpPr/>
          <p:nvPr/>
        </p:nvSpPr>
        <p:spPr>
          <a:xfrm>
            <a:off x="381000" y="914400"/>
            <a:ext cx="114300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Metadata Management</a:t>
            </a:r>
            <a:endParaRPr lang="en-US" sz="1800" dirty="0"/>
          </a:p>
        </p:txBody>
      </p:sp>
      <p:sp>
        <p:nvSpPr>
          <p:cNvPr id="29" name="Text 2"/>
          <p:cNvSpPr/>
          <p:nvPr/>
        </p:nvSpPr>
        <p:spPr>
          <a:xfrm>
            <a:off x="800100" y="1447800"/>
            <a:ext cx="192024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元数据管理代码</a:t>
            </a:r>
            <a:endParaRPr lang="en-US" sz="1800" dirty="0"/>
          </a:p>
        </p:txBody>
      </p:sp>
      <p:sp>
        <p:nvSpPr>
          <p:cNvPr id="30" name="Text 3"/>
          <p:cNvSpPr/>
          <p:nvPr/>
        </p:nvSpPr>
        <p:spPr>
          <a:xfrm>
            <a:off x="533400" y="2057400"/>
            <a:ext cx="52959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元数据URI映射</a:t>
            </a:r>
            <a:endParaRPr lang="en-US" sz="1050" dirty="0"/>
          </a:p>
        </p:txBody>
      </p:sp>
      <p:sp>
        <p:nvSpPr>
          <p:cNvPr id="31" name="Text 4"/>
          <p:cNvSpPr/>
          <p:nvPr/>
        </p:nvSpPr>
        <p:spPr>
          <a:xfrm>
            <a:off x="533400" y="2247900"/>
            <a:ext cx="63550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mapping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=&gt; 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string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private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3B82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_tokenURIs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endParaRPr lang="en-US" sz="1050" dirty="0"/>
          </a:p>
        </p:txBody>
      </p:sp>
      <p:sp>
        <p:nvSpPr>
          <p:cNvPr id="32" name="Text 5"/>
          <p:cNvSpPr/>
          <p:nvPr/>
        </p:nvSpPr>
        <p:spPr>
          <a:xfrm>
            <a:off x="533400" y="2438400"/>
            <a:ext cx="52959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基础URI</a:t>
            </a:r>
            <a:endParaRPr lang="en-US" sz="1050" dirty="0"/>
          </a:p>
        </p:txBody>
      </p:sp>
      <p:sp>
        <p:nvSpPr>
          <p:cNvPr id="33" name="Text 6"/>
          <p:cNvSpPr/>
          <p:nvPr/>
        </p:nvSpPr>
        <p:spPr>
          <a:xfrm>
            <a:off x="533400" y="2628900"/>
            <a:ext cx="52959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string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private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3B82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_baseTokenURI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endParaRPr lang="en-US" sz="1050" dirty="0"/>
          </a:p>
        </p:txBody>
      </p:sp>
      <p:sp>
        <p:nvSpPr>
          <p:cNvPr id="34" name="Text 7"/>
          <p:cNvSpPr/>
          <p:nvPr/>
        </p:nvSpPr>
        <p:spPr>
          <a:xfrm>
            <a:off x="533400" y="2819400"/>
            <a:ext cx="52959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设置基础URI</a:t>
            </a:r>
            <a:endParaRPr lang="en-US" sz="1050" dirty="0"/>
          </a:p>
        </p:txBody>
      </p:sp>
      <p:sp>
        <p:nvSpPr>
          <p:cNvPr id="35" name="Text 8"/>
          <p:cNvSpPr/>
          <p:nvPr/>
        </p:nvSpPr>
        <p:spPr>
          <a:xfrm>
            <a:off x="533400" y="3009900"/>
            <a:ext cx="63550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setBaseURI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string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memory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baseURI)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onlyOwner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</a:t>
            </a:r>
            <a:endParaRPr lang="en-US" sz="1050" dirty="0"/>
          </a:p>
        </p:txBody>
      </p:sp>
      <p:sp>
        <p:nvSpPr>
          <p:cNvPr id="36" name="Text 9"/>
          <p:cNvSpPr/>
          <p:nvPr/>
        </p:nvSpPr>
        <p:spPr>
          <a:xfrm>
            <a:off x="533400" y="3200400"/>
            <a:ext cx="52959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</a:t>
            </a:r>
            <a:r>
              <a:rPr lang="en-US" sz="1050" dirty="0">
                <a:solidFill>
                  <a:srgbClr val="3B82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_baseTokenURI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= baseURI;</a:t>
            </a:r>
            <a:endParaRPr lang="en-US" sz="1050" dirty="0"/>
          </a:p>
        </p:txBody>
      </p:sp>
      <p:sp>
        <p:nvSpPr>
          <p:cNvPr id="37" name="Text 10"/>
          <p:cNvSpPr/>
          <p:nvPr/>
        </p:nvSpPr>
        <p:spPr>
          <a:xfrm>
            <a:off x="533400" y="3390900"/>
            <a:ext cx="52959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endParaRPr lang="en-US" sz="1050" dirty="0"/>
          </a:p>
        </p:txBody>
      </p:sp>
      <p:sp>
        <p:nvSpPr>
          <p:cNvPr id="38" name="Text 11"/>
          <p:cNvSpPr/>
          <p:nvPr/>
        </p:nvSpPr>
        <p:spPr>
          <a:xfrm>
            <a:off x="533400" y="3581400"/>
            <a:ext cx="52959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构建tokenURI</a:t>
            </a:r>
            <a:endParaRPr lang="en-US" sz="1050" dirty="0"/>
          </a:p>
        </p:txBody>
      </p:sp>
      <p:sp>
        <p:nvSpPr>
          <p:cNvPr id="39" name="Text 12"/>
          <p:cNvSpPr/>
          <p:nvPr/>
        </p:nvSpPr>
        <p:spPr>
          <a:xfrm>
            <a:off x="533400" y="3771900"/>
            <a:ext cx="63550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_buildTokenURI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tokenId, 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Rarity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rarity)</a:t>
            </a:r>
            <a:endParaRPr lang="en-US" sz="1050" dirty="0"/>
          </a:p>
        </p:txBody>
      </p:sp>
      <p:sp>
        <p:nvSpPr>
          <p:cNvPr id="40" name="Text 13"/>
          <p:cNvSpPr/>
          <p:nvPr/>
        </p:nvSpPr>
        <p:spPr>
          <a:xfrm>
            <a:off x="854571" y="3981450"/>
            <a:ext cx="770811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internal</a:t>
            </a:r>
            <a:endParaRPr lang="en-US" sz="1050" dirty="0"/>
          </a:p>
        </p:txBody>
      </p:sp>
      <p:sp>
        <p:nvSpPr>
          <p:cNvPr id="41" name="Text 14"/>
          <p:cNvSpPr/>
          <p:nvPr/>
        </p:nvSpPr>
        <p:spPr>
          <a:xfrm>
            <a:off x="1577280" y="3981450"/>
            <a:ext cx="385405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view</a:t>
            </a:r>
            <a:endParaRPr lang="en-US" sz="1050" dirty="0"/>
          </a:p>
        </p:txBody>
      </p:sp>
      <p:sp>
        <p:nvSpPr>
          <p:cNvPr id="42" name="Text 15"/>
          <p:cNvSpPr/>
          <p:nvPr/>
        </p:nvSpPr>
        <p:spPr>
          <a:xfrm>
            <a:off x="533400" y="4152900"/>
            <a:ext cx="52959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returns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(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string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memory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 {</a:t>
            </a:r>
            <a:endParaRPr lang="en-US" sz="1050" dirty="0"/>
          </a:p>
        </p:txBody>
      </p:sp>
      <p:sp>
        <p:nvSpPr>
          <p:cNvPr id="43" name="Text 16"/>
          <p:cNvSpPr/>
          <p:nvPr/>
        </p:nvSpPr>
        <p:spPr>
          <a:xfrm>
            <a:off x="533400" y="4343400"/>
            <a:ext cx="52959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return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string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endParaRPr lang="en-US" sz="1050" dirty="0"/>
          </a:p>
        </p:txBody>
      </p:sp>
      <p:sp>
        <p:nvSpPr>
          <p:cNvPr id="44" name="Text 17"/>
          <p:cNvSpPr/>
          <p:nvPr/>
        </p:nvSpPr>
        <p:spPr>
          <a:xfrm>
            <a:off x="533400" y="4533900"/>
            <a:ext cx="52959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    </a:t>
            </a:r>
            <a:r>
              <a:rPr lang="en-US" sz="1050" dirty="0">
                <a:solidFill>
                  <a:srgbClr val="3B82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abi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.</a:t>
            </a:r>
            <a:r>
              <a:rPr lang="en-US" sz="1050" dirty="0">
                <a:solidFill>
                  <a:srgbClr val="7C3A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encodePacked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endParaRPr lang="en-US" sz="1050" dirty="0"/>
          </a:p>
        </p:txBody>
      </p:sp>
      <p:sp>
        <p:nvSpPr>
          <p:cNvPr id="45" name="Text 18"/>
          <p:cNvSpPr/>
          <p:nvPr/>
        </p:nvSpPr>
        <p:spPr>
          <a:xfrm>
            <a:off x="533400" y="4724400"/>
            <a:ext cx="52959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        </a:t>
            </a:r>
            <a:r>
              <a:rPr lang="en-US" sz="1050" dirty="0">
                <a:solidFill>
                  <a:srgbClr val="3B82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_baseTokenURI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</a:t>
            </a:r>
            <a:endParaRPr lang="en-US" sz="1050" dirty="0"/>
          </a:p>
        </p:txBody>
      </p:sp>
      <p:sp>
        <p:nvSpPr>
          <p:cNvPr id="46" name="Text 19"/>
          <p:cNvSpPr/>
          <p:nvPr/>
        </p:nvSpPr>
        <p:spPr>
          <a:xfrm>
            <a:off x="533400" y="4914900"/>
            <a:ext cx="52959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        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"/"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</a:t>
            </a:r>
            <a:endParaRPr lang="en-US" sz="1050" dirty="0"/>
          </a:p>
        </p:txBody>
      </p:sp>
      <p:sp>
        <p:nvSpPr>
          <p:cNvPr id="47" name="Text 20"/>
          <p:cNvSpPr/>
          <p:nvPr/>
        </p:nvSpPr>
        <p:spPr>
          <a:xfrm>
            <a:off x="533400" y="5105400"/>
            <a:ext cx="63550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        </a:t>
            </a:r>
            <a:r>
              <a:rPr lang="en-US" sz="1050" dirty="0">
                <a:solidFill>
                  <a:srgbClr val="3B82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_rarityToString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(rarity),</a:t>
            </a:r>
            <a:endParaRPr lang="en-US" sz="1050" dirty="0"/>
          </a:p>
        </p:txBody>
      </p:sp>
      <p:sp>
        <p:nvSpPr>
          <p:cNvPr id="48" name="Text 21"/>
          <p:cNvSpPr/>
          <p:nvPr/>
        </p:nvSpPr>
        <p:spPr>
          <a:xfrm>
            <a:off x="533400" y="5295900"/>
            <a:ext cx="52959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        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"/"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</a:t>
            </a:r>
            <a:endParaRPr lang="en-US" sz="1050" dirty="0"/>
          </a:p>
        </p:txBody>
      </p:sp>
      <p:sp>
        <p:nvSpPr>
          <p:cNvPr id="49" name="Text 22"/>
          <p:cNvSpPr/>
          <p:nvPr/>
        </p:nvSpPr>
        <p:spPr>
          <a:xfrm>
            <a:off x="533400" y="5486400"/>
            <a:ext cx="52959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        </a:t>
            </a:r>
            <a:r>
              <a:rPr lang="en-US" sz="1050" dirty="0">
                <a:solidFill>
                  <a:srgbClr val="3B82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_toString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(tokenId),</a:t>
            </a:r>
            <a:endParaRPr lang="en-US" sz="1050" dirty="0"/>
          </a:p>
        </p:txBody>
      </p:sp>
      <p:sp>
        <p:nvSpPr>
          <p:cNvPr id="50" name="Text 23"/>
          <p:cNvSpPr/>
          <p:nvPr/>
        </p:nvSpPr>
        <p:spPr>
          <a:xfrm>
            <a:off x="1496913" y="5695950"/>
            <a:ext cx="674549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".json"</a:t>
            </a:r>
            <a:endParaRPr lang="en-US" sz="1050" dirty="0"/>
          </a:p>
        </p:txBody>
      </p:sp>
      <p:sp>
        <p:nvSpPr>
          <p:cNvPr id="51" name="Text 24"/>
          <p:cNvSpPr/>
          <p:nvPr/>
        </p:nvSpPr>
        <p:spPr>
          <a:xfrm>
            <a:off x="533400" y="5867400"/>
            <a:ext cx="52959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    )</a:t>
            </a:r>
            <a:endParaRPr lang="en-US" sz="1050" dirty="0"/>
          </a:p>
        </p:txBody>
      </p:sp>
      <p:sp>
        <p:nvSpPr>
          <p:cNvPr id="52" name="Text 25"/>
          <p:cNvSpPr/>
          <p:nvPr/>
        </p:nvSpPr>
        <p:spPr>
          <a:xfrm>
            <a:off x="533400" y="6057900"/>
            <a:ext cx="52959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);</a:t>
            </a:r>
            <a:endParaRPr lang="en-US" sz="1050" dirty="0"/>
          </a:p>
        </p:txBody>
      </p:sp>
      <p:sp>
        <p:nvSpPr>
          <p:cNvPr id="53" name="Text 26"/>
          <p:cNvSpPr/>
          <p:nvPr/>
        </p:nvSpPr>
        <p:spPr>
          <a:xfrm>
            <a:off x="533400" y="6248400"/>
            <a:ext cx="52959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endParaRPr lang="en-US" sz="1050" dirty="0"/>
          </a:p>
        </p:txBody>
      </p:sp>
      <p:sp>
        <p:nvSpPr>
          <p:cNvPr id="54" name="Text 27"/>
          <p:cNvSpPr/>
          <p:nvPr/>
        </p:nvSpPr>
        <p:spPr>
          <a:xfrm>
            <a:off x="685800" y="6743700"/>
            <a:ext cx="965299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IPFS集成</a:t>
            </a:r>
            <a:endParaRPr lang="en-US" sz="1500" dirty="0"/>
          </a:p>
        </p:txBody>
      </p:sp>
      <p:sp>
        <p:nvSpPr>
          <p:cNvPr id="55" name="Text 28"/>
          <p:cNvSpPr/>
          <p:nvPr/>
        </p:nvSpPr>
        <p:spPr>
          <a:xfrm>
            <a:off x="571500" y="7086600"/>
            <a:ext cx="541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使用IPFS存储元数据</a:t>
            </a:r>
            <a:endParaRPr lang="en-US" sz="1050" dirty="0"/>
          </a:p>
        </p:txBody>
      </p:sp>
      <p:sp>
        <p:nvSpPr>
          <p:cNvPr id="56" name="Text 29"/>
          <p:cNvSpPr/>
          <p:nvPr/>
        </p:nvSpPr>
        <p:spPr>
          <a:xfrm>
            <a:off x="571500" y="7315200"/>
            <a:ext cx="541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使用Pinata等服务固定</a:t>
            </a:r>
            <a:endParaRPr lang="en-US" sz="1050" dirty="0"/>
          </a:p>
        </p:txBody>
      </p:sp>
      <p:sp>
        <p:nvSpPr>
          <p:cNvPr id="57" name="Text 30"/>
          <p:cNvSpPr/>
          <p:nvPr/>
        </p:nvSpPr>
        <p:spPr>
          <a:xfrm>
            <a:off x="571500" y="7543800"/>
            <a:ext cx="541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元数据不可变</a:t>
            </a:r>
            <a:endParaRPr lang="en-US" sz="1050" dirty="0"/>
          </a:p>
        </p:txBody>
      </p:sp>
      <p:sp>
        <p:nvSpPr>
          <p:cNvPr id="58" name="Text 31"/>
          <p:cNvSpPr/>
          <p:nvPr/>
        </p:nvSpPr>
        <p:spPr>
          <a:xfrm>
            <a:off x="571500" y="7772400"/>
            <a:ext cx="541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支持去中心化访问</a:t>
            </a:r>
            <a:endParaRPr lang="en-US" sz="1050" dirty="0"/>
          </a:p>
        </p:txBody>
      </p:sp>
      <p:sp>
        <p:nvSpPr>
          <p:cNvPr id="59" name="Text 32"/>
          <p:cNvSpPr/>
          <p:nvPr/>
        </p:nvSpPr>
        <p:spPr>
          <a:xfrm>
            <a:off x="6629400" y="1447800"/>
            <a:ext cx="2118658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4ADE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元数据JSON格式</a:t>
            </a:r>
            <a:endParaRPr lang="en-US" sz="1800" dirty="0"/>
          </a:p>
        </p:txBody>
      </p:sp>
      <p:sp>
        <p:nvSpPr>
          <p:cNvPr id="60" name="Text 33"/>
          <p:cNvSpPr/>
          <p:nvPr/>
        </p:nvSpPr>
        <p:spPr>
          <a:xfrm>
            <a:off x="6515100" y="1905000"/>
            <a:ext cx="11430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未揭示状态</a:t>
            </a:r>
            <a:endParaRPr lang="en-US" sz="1500" dirty="0"/>
          </a:p>
        </p:txBody>
      </p:sp>
      <p:sp>
        <p:nvSpPr>
          <p:cNvPr id="61" name="Text 34"/>
          <p:cNvSpPr/>
          <p:nvPr/>
        </p:nvSpPr>
        <p:spPr>
          <a:xfrm>
            <a:off x="6324600" y="2371725"/>
            <a:ext cx="82332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{</a:t>
            </a:r>
            <a:endParaRPr lang="en-US" sz="900" dirty="0"/>
          </a:p>
        </p:txBody>
      </p:sp>
      <p:sp>
        <p:nvSpPr>
          <p:cNvPr id="62" name="Text 35"/>
          <p:cNvSpPr/>
          <p:nvPr/>
        </p:nvSpPr>
        <p:spPr>
          <a:xfrm>
            <a:off x="6461820" y="2524125"/>
            <a:ext cx="493990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"name"</a:t>
            </a:r>
            <a:endParaRPr lang="en-US" sz="900" dirty="0"/>
          </a:p>
        </p:txBody>
      </p:sp>
      <p:sp>
        <p:nvSpPr>
          <p:cNvPr id="63" name="Text 36"/>
          <p:cNvSpPr/>
          <p:nvPr/>
        </p:nvSpPr>
        <p:spPr>
          <a:xfrm>
            <a:off x="6873478" y="2524125"/>
            <a:ext cx="164663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 </a:t>
            </a:r>
            <a:endParaRPr lang="en-US" sz="900" dirty="0"/>
          </a:p>
        </p:txBody>
      </p:sp>
      <p:sp>
        <p:nvSpPr>
          <p:cNvPr id="64" name="Text 37"/>
          <p:cNvSpPr/>
          <p:nvPr/>
        </p:nvSpPr>
        <p:spPr>
          <a:xfrm>
            <a:off x="7010698" y="2524125"/>
            <a:ext cx="1316950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"Mystery Box #1"</a:t>
            </a:r>
            <a:endParaRPr lang="en-US" sz="900" dirty="0"/>
          </a:p>
        </p:txBody>
      </p:sp>
      <p:sp>
        <p:nvSpPr>
          <p:cNvPr id="65" name="Text 38"/>
          <p:cNvSpPr/>
          <p:nvPr/>
        </p:nvSpPr>
        <p:spPr>
          <a:xfrm>
            <a:off x="8108156" y="2524125"/>
            <a:ext cx="1852166" cy="2857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</a:t>
            </a:r>
            <a:endParaRPr lang="en-US" sz="900" dirty="0"/>
          </a:p>
        </p:txBody>
      </p:sp>
      <p:sp>
        <p:nvSpPr>
          <p:cNvPr id="66" name="Text 39"/>
          <p:cNvSpPr/>
          <p:nvPr/>
        </p:nvSpPr>
        <p:spPr>
          <a:xfrm>
            <a:off x="6461820" y="2676525"/>
            <a:ext cx="1070134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"description"</a:t>
            </a:r>
            <a:endParaRPr lang="en-US" sz="900" dirty="0"/>
          </a:p>
        </p:txBody>
      </p:sp>
      <p:sp>
        <p:nvSpPr>
          <p:cNvPr id="67" name="Text 40"/>
          <p:cNvSpPr/>
          <p:nvPr/>
        </p:nvSpPr>
        <p:spPr>
          <a:xfrm>
            <a:off x="7353598" y="2676525"/>
            <a:ext cx="164663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 </a:t>
            </a:r>
            <a:endParaRPr lang="en-US" sz="900" dirty="0"/>
          </a:p>
        </p:txBody>
      </p:sp>
      <p:sp>
        <p:nvSpPr>
          <p:cNvPr id="68" name="Text 41"/>
          <p:cNvSpPr/>
          <p:nvPr/>
        </p:nvSpPr>
        <p:spPr>
          <a:xfrm>
            <a:off x="7490817" y="2676525"/>
            <a:ext cx="1728609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"A mysterious box..."</a:t>
            </a:r>
            <a:endParaRPr lang="en-US" sz="900" dirty="0"/>
          </a:p>
        </p:txBody>
      </p:sp>
      <p:sp>
        <p:nvSpPr>
          <p:cNvPr id="69" name="Text 42"/>
          <p:cNvSpPr/>
          <p:nvPr/>
        </p:nvSpPr>
        <p:spPr>
          <a:xfrm>
            <a:off x="8931325" y="2676525"/>
            <a:ext cx="2675334" cy="2857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</a:t>
            </a:r>
            <a:endParaRPr lang="en-US" sz="900" dirty="0"/>
          </a:p>
        </p:txBody>
      </p:sp>
      <p:sp>
        <p:nvSpPr>
          <p:cNvPr id="70" name="Text 43"/>
          <p:cNvSpPr/>
          <p:nvPr/>
        </p:nvSpPr>
        <p:spPr>
          <a:xfrm>
            <a:off x="6461820" y="2828925"/>
            <a:ext cx="576322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"image"</a:t>
            </a:r>
            <a:endParaRPr lang="en-US" sz="900" dirty="0"/>
          </a:p>
        </p:txBody>
      </p:sp>
      <p:sp>
        <p:nvSpPr>
          <p:cNvPr id="71" name="Text 44"/>
          <p:cNvSpPr/>
          <p:nvPr/>
        </p:nvSpPr>
        <p:spPr>
          <a:xfrm>
            <a:off x="6942088" y="2828925"/>
            <a:ext cx="164663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 </a:t>
            </a:r>
            <a:endParaRPr lang="en-US" sz="900" dirty="0"/>
          </a:p>
        </p:txBody>
      </p:sp>
      <p:sp>
        <p:nvSpPr>
          <p:cNvPr id="72" name="Text 45"/>
          <p:cNvSpPr/>
          <p:nvPr/>
        </p:nvSpPr>
        <p:spPr>
          <a:xfrm>
            <a:off x="7079307" y="2828925"/>
            <a:ext cx="2057757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"ipfs://.../blindbox.png"</a:t>
            </a:r>
            <a:endParaRPr lang="en-US" sz="900" dirty="0"/>
          </a:p>
        </p:txBody>
      </p:sp>
      <p:sp>
        <p:nvSpPr>
          <p:cNvPr id="73" name="Text 46"/>
          <p:cNvSpPr/>
          <p:nvPr/>
        </p:nvSpPr>
        <p:spPr>
          <a:xfrm>
            <a:off x="8794105" y="2828925"/>
            <a:ext cx="2538115" cy="2857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</a:t>
            </a:r>
            <a:endParaRPr lang="en-US" sz="900" dirty="0"/>
          </a:p>
        </p:txBody>
      </p:sp>
      <p:sp>
        <p:nvSpPr>
          <p:cNvPr id="74" name="Text 47"/>
          <p:cNvSpPr/>
          <p:nvPr/>
        </p:nvSpPr>
        <p:spPr>
          <a:xfrm>
            <a:off x="6461820" y="2981325"/>
            <a:ext cx="987802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"attributes"</a:t>
            </a:r>
            <a:endParaRPr lang="en-US" sz="900" dirty="0"/>
          </a:p>
        </p:txBody>
      </p:sp>
      <p:sp>
        <p:nvSpPr>
          <p:cNvPr id="75" name="Text 48"/>
          <p:cNvSpPr/>
          <p:nvPr/>
        </p:nvSpPr>
        <p:spPr>
          <a:xfrm>
            <a:off x="7284988" y="2981325"/>
            <a:ext cx="164663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 </a:t>
            </a:r>
            <a:endParaRPr lang="en-US" sz="900" dirty="0"/>
          </a:p>
        </p:txBody>
      </p:sp>
      <p:sp>
        <p:nvSpPr>
          <p:cNvPr id="76" name="Text 49"/>
          <p:cNvSpPr/>
          <p:nvPr/>
        </p:nvSpPr>
        <p:spPr>
          <a:xfrm>
            <a:off x="7422207" y="2981325"/>
            <a:ext cx="164663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[]</a:t>
            </a:r>
            <a:endParaRPr lang="en-US" sz="900" dirty="0"/>
          </a:p>
        </p:txBody>
      </p:sp>
      <p:sp>
        <p:nvSpPr>
          <p:cNvPr id="77" name="Text 50"/>
          <p:cNvSpPr/>
          <p:nvPr/>
        </p:nvSpPr>
        <p:spPr>
          <a:xfrm>
            <a:off x="6324600" y="3133725"/>
            <a:ext cx="82332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900" dirty="0"/>
          </a:p>
        </p:txBody>
      </p:sp>
      <p:sp>
        <p:nvSpPr>
          <p:cNvPr id="78" name="Text 51"/>
          <p:cNvSpPr/>
          <p:nvPr/>
        </p:nvSpPr>
        <p:spPr>
          <a:xfrm>
            <a:off x="6515100" y="3543300"/>
            <a:ext cx="11430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已揭示状态</a:t>
            </a:r>
            <a:endParaRPr lang="en-US" sz="1500" dirty="0"/>
          </a:p>
        </p:txBody>
      </p:sp>
      <p:sp>
        <p:nvSpPr>
          <p:cNvPr id="79" name="Text 52"/>
          <p:cNvSpPr/>
          <p:nvPr/>
        </p:nvSpPr>
        <p:spPr>
          <a:xfrm>
            <a:off x="6324600" y="4010025"/>
            <a:ext cx="82332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{</a:t>
            </a:r>
            <a:endParaRPr lang="en-US" sz="900" dirty="0"/>
          </a:p>
        </p:txBody>
      </p:sp>
      <p:sp>
        <p:nvSpPr>
          <p:cNvPr id="80" name="Text 53"/>
          <p:cNvSpPr/>
          <p:nvPr/>
        </p:nvSpPr>
        <p:spPr>
          <a:xfrm>
            <a:off x="6461820" y="4162425"/>
            <a:ext cx="493990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"name"</a:t>
            </a:r>
            <a:endParaRPr lang="en-US" sz="900" dirty="0"/>
          </a:p>
        </p:txBody>
      </p:sp>
      <p:sp>
        <p:nvSpPr>
          <p:cNvPr id="81" name="Text 54"/>
          <p:cNvSpPr/>
          <p:nvPr/>
        </p:nvSpPr>
        <p:spPr>
          <a:xfrm>
            <a:off x="6873478" y="4162425"/>
            <a:ext cx="164663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 </a:t>
            </a:r>
            <a:endParaRPr lang="en-US" sz="900" dirty="0"/>
          </a:p>
        </p:txBody>
      </p:sp>
      <p:sp>
        <p:nvSpPr>
          <p:cNvPr id="82" name="Text 55"/>
          <p:cNvSpPr/>
          <p:nvPr/>
        </p:nvSpPr>
        <p:spPr>
          <a:xfrm>
            <a:off x="7010698" y="4162425"/>
            <a:ext cx="1481614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"Legendary NFT #1"</a:t>
            </a:r>
            <a:endParaRPr lang="en-US" sz="900" dirty="0"/>
          </a:p>
        </p:txBody>
      </p:sp>
      <p:sp>
        <p:nvSpPr>
          <p:cNvPr id="83" name="Text 56"/>
          <p:cNvSpPr/>
          <p:nvPr/>
        </p:nvSpPr>
        <p:spPr>
          <a:xfrm>
            <a:off x="8245376" y="4162425"/>
            <a:ext cx="1989386" cy="2857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</a:t>
            </a:r>
            <a:endParaRPr lang="en-US" sz="900" dirty="0"/>
          </a:p>
        </p:txBody>
      </p:sp>
      <p:sp>
        <p:nvSpPr>
          <p:cNvPr id="84" name="Text 57"/>
          <p:cNvSpPr/>
          <p:nvPr/>
        </p:nvSpPr>
        <p:spPr>
          <a:xfrm>
            <a:off x="6461820" y="4314825"/>
            <a:ext cx="1070134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"description"</a:t>
            </a:r>
            <a:endParaRPr lang="en-US" sz="900" dirty="0"/>
          </a:p>
        </p:txBody>
      </p:sp>
      <p:sp>
        <p:nvSpPr>
          <p:cNvPr id="85" name="Text 58"/>
          <p:cNvSpPr/>
          <p:nvPr/>
        </p:nvSpPr>
        <p:spPr>
          <a:xfrm>
            <a:off x="7353598" y="4314825"/>
            <a:ext cx="164663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 </a:t>
            </a:r>
            <a:endParaRPr lang="en-US" sz="900" dirty="0"/>
          </a:p>
        </p:txBody>
      </p:sp>
      <p:sp>
        <p:nvSpPr>
          <p:cNvPr id="86" name="Text 59"/>
          <p:cNvSpPr/>
          <p:nvPr/>
        </p:nvSpPr>
        <p:spPr>
          <a:xfrm>
            <a:off x="7490817" y="4314825"/>
            <a:ext cx="1646277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"A legendary NFT..."</a:t>
            </a:r>
            <a:endParaRPr lang="en-US" sz="900" dirty="0"/>
          </a:p>
        </p:txBody>
      </p:sp>
      <p:sp>
        <p:nvSpPr>
          <p:cNvPr id="87" name="Text 60"/>
          <p:cNvSpPr/>
          <p:nvPr/>
        </p:nvSpPr>
        <p:spPr>
          <a:xfrm>
            <a:off x="8862715" y="4314825"/>
            <a:ext cx="2606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</a:t>
            </a:r>
            <a:endParaRPr lang="en-US" sz="900" dirty="0"/>
          </a:p>
        </p:txBody>
      </p:sp>
      <p:sp>
        <p:nvSpPr>
          <p:cNvPr id="88" name="Text 61"/>
          <p:cNvSpPr/>
          <p:nvPr/>
        </p:nvSpPr>
        <p:spPr>
          <a:xfrm>
            <a:off x="6461820" y="4467225"/>
            <a:ext cx="576322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"image"</a:t>
            </a:r>
            <a:endParaRPr lang="en-US" sz="900" dirty="0"/>
          </a:p>
        </p:txBody>
      </p:sp>
      <p:sp>
        <p:nvSpPr>
          <p:cNvPr id="89" name="Text 62"/>
          <p:cNvSpPr/>
          <p:nvPr/>
        </p:nvSpPr>
        <p:spPr>
          <a:xfrm>
            <a:off x="6942088" y="4467225"/>
            <a:ext cx="164663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 </a:t>
            </a:r>
            <a:endParaRPr lang="en-US" sz="900" dirty="0"/>
          </a:p>
        </p:txBody>
      </p:sp>
      <p:sp>
        <p:nvSpPr>
          <p:cNvPr id="90" name="Text 63"/>
          <p:cNvSpPr/>
          <p:nvPr/>
        </p:nvSpPr>
        <p:spPr>
          <a:xfrm>
            <a:off x="7079307" y="4467225"/>
            <a:ext cx="2304752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"ipfs://.../legendary/1.png"</a:t>
            </a:r>
            <a:endParaRPr lang="en-US" sz="900" dirty="0"/>
          </a:p>
        </p:txBody>
      </p:sp>
      <p:sp>
        <p:nvSpPr>
          <p:cNvPr id="91" name="Text 64"/>
          <p:cNvSpPr/>
          <p:nvPr/>
        </p:nvSpPr>
        <p:spPr>
          <a:xfrm>
            <a:off x="8999934" y="4467225"/>
            <a:ext cx="2743944" cy="2857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</a:t>
            </a:r>
            <a:endParaRPr lang="en-US" sz="900" dirty="0"/>
          </a:p>
        </p:txBody>
      </p:sp>
      <p:sp>
        <p:nvSpPr>
          <p:cNvPr id="92" name="Text 65"/>
          <p:cNvSpPr/>
          <p:nvPr/>
        </p:nvSpPr>
        <p:spPr>
          <a:xfrm>
            <a:off x="6461820" y="4619625"/>
            <a:ext cx="987802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"attributes"</a:t>
            </a:r>
            <a:endParaRPr lang="en-US" sz="900" dirty="0"/>
          </a:p>
        </p:txBody>
      </p:sp>
      <p:sp>
        <p:nvSpPr>
          <p:cNvPr id="93" name="Text 66"/>
          <p:cNvSpPr/>
          <p:nvPr/>
        </p:nvSpPr>
        <p:spPr>
          <a:xfrm>
            <a:off x="7284988" y="4619625"/>
            <a:ext cx="164663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 </a:t>
            </a:r>
            <a:endParaRPr lang="en-US" sz="900" dirty="0"/>
          </a:p>
        </p:txBody>
      </p:sp>
      <p:sp>
        <p:nvSpPr>
          <p:cNvPr id="94" name="Text 67"/>
          <p:cNvSpPr/>
          <p:nvPr/>
        </p:nvSpPr>
        <p:spPr>
          <a:xfrm>
            <a:off x="7422207" y="4619625"/>
            <a:ext cx="82332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[</a:t>
            </a:r>
            <a:endParaRPr lang="en-US" sz="900" dirty="0"/>
          </a:p>
        </p:txBody>
      </p:sp>
      <p:sp>
        <p:nvSpPr>
          <p:cNvPr id="95" name="Text 68"/>
          <p:cNvSpPr/>
          <p:nvPr/>
        </p:nvSpPr>
        <p:spPr>
          <a:xfrm>
            <a:off x="6599039" y="4772025"/>
            <a:ext cx="82332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{</a:t>
            </a:r>
            <a:endParaRPr lang="en-US" sz="900" dirty="0"/>
          </a:p>
        </p:txBody>
      </p:sp>
      <p:sp>
        <p:nvSpPr>
          <p:cNvPr id="96" name="Text 69"/>
          <p:cNvSpPr/>
          <p:nvPr/>
        </p:nvSpPr>
        <p:spPr>
          <a:xfrm>
            <a:off x="6736259" y="4924425"/>
            <a:ext cx="987802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"trait_type"</a:t>
            </a:r>
            <a:endParaRPr lang="en-US" sz="900" dirty="0"/>
          </a:p>
        </p:txBody>
      </p:sp>
      <p:sp>
        <p:nvSpPr>
          <p:cNvPr id="97" name="Text 70"/>
          <p:cNvSpPr/>
          <p:nvPr/>
        </p:nvSpPr>
        <p:spPr>
          <a:xfrm>
            <a:off x="7559427" y="4924425"/>
            <a:ext cx="164663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 </a:t>
            </a:r>
            <a:endParaRPr lang="en-US" sz="900" dirty="0"/>
          </a:p>
        </p:txBody>
      </p:sp>
      <p:sp>
        <p:nvSpPr>
          <p:cNvPr id="98" name="Text 71"/>
          <p:cNvSpPr/>
          <p:nvPr/>
        </p:nvSpPr>
        <p:spPr>
          <a:xfrm>
            <a:off x="7696646" y="4924425"/>
            <a:ext cx="658475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"Rarity"</a:t>
            </a:r>
            <a:endParaRPr lang="en-US" sz="900" dirty="0"/>
          </a:p>
        </p:txBody>
      </p:sp>
      <p:sp>
        <p:nvSpPr>
          <p:cNvPr id="99" name="Text 72"/>
          <p:cNvSpPr/>
          <p:nvPr/>
        </p:nvSpPr>
        <p:spPr>
          <a:xfrm>
            <a:off x="8245376" y="4924425"/>
            <a:ext cx="1989386" cy="2857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</a:t>
            </a:r>
            <a:endParaRPr lang="en-US" sz="900" dirty="0"/>
          </a:p>
        </p:txBody>
      </p:sp>
      <p:sp>
        <p:nvSpPr>
          <p:cNvPr id="100" name="Text 73"/>
          <p:cNvSpPr/>
          <p:nvPr/>
        </p:nvSpPr>
        <p:spPr>
          <a:xfrm>
            <a:off x="6736259" y="5076825"/>
            <a:ext cx="576322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"value"</a:t>
            </a:r>
            <a:endParaRPr lang="en-US" sz="900" dirty="0"/>
          </a:p>
        </p:txBody>
      </p:sp>
      <p:sp>
        <p:nvSpPr>
          <p:cNvPr id="101" name="Text 74"/>
          <p:cNvSpPr/>
          <p:nvPr/>
        </p:nvSpPr>
        <p:spPr>
          <a:xfrm>
            <a:off x="7216527" y="5076825"/>
            <a:ext cx="164663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 </a:t>
            </a:r>
            <a:endParaRPr lang="en-US" sz="900" dirty="0"/>
          </a:p>
        </p:txBody>
      </p:sp>
      <p:sp>
        <p:nvSpPr>
          <p:cNvPr id="102" name="Text 75"/>
          <p:cNvSpPr/>
          <p:nvPr/>
        </p:nvSpPr>
        <p:spPr>
          <a:xfrm>
            <a:off x="7353746" y="5076825"/>
            <a:ext cx="905470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"Legendary"</a:t>
            </a:r>
            <a:endParaRPr lang="en-US" sz="900" dirty="0"/>
          </a:p>
        </p:txBody>
      </p:sp>
      <p:sp>
        <p:nvSpPr>
          <p:cNvPr id="103" name="Text 76"/>
          <p:cNvSpPr/>
          <p:nvPr/>
        </p:nvSpPr>
        <p:spPr>
          <a:xfrm>
            <a:off x="6599039" y="5229225"/>
            <a:ext cx="82332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900" dirty="0"/>
          </a:p>
        </p:txBody>
      </p:sp>
      <p:sp>
        <p:nvSpPr>
          <p:cNvPr id="104" name="Text 77"/>
          <p:cNvSpPr/>
          <p:nvPr/>
        </p:nvSpPr>
        <p:spPr>
          <a:xfrm>
            <a:off x="6667649" y="5229225"/>
            <a:ext cx="493990" cy="2857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900" dirty="0"/>
          </a:p>
        </p:txBody>
      </p:sp>
      <p:sp>
        <p:nvSpPr>
          <p:cNvPr id="105" name="Text 78"/>
          <p:cNvSpPr/>
          <p:nvPr/>
        </p:nvSpPr>
        <p:spPr>
          <a:xfrm>
            <a:off x="6599039" y="5381625"/>
            <a:ext cx="82332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{</a:t>
            </a:r>
            <a:endParaRPr lang="en-US" sz="900" dirty="0"/>
          </a:p>
        </p:txBody>
      </p:sp>
      <p:sp>
        <p:nvSpPr>
          <p:cNvPr id="106" name="Text 79"/>
          <p:cNvSpPr/>
          <p:nvPr/>
        </p:nvSpPr>
        <p:spPr>
          <a:xfrm>
            <a:off x="6736259" y="5534025"/>
            <a:ext cx="987802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"trait_type"</a:t>
            </a:r>
            <a:endParaRPr lang="en-US" sz="900" dirty="0"/>
          </a:p>
        </p:txBody>
      </p:sp>
      <p:sp>
        <p:nvSpPr>
          <p:cNvPr id="107" name="Text 80"/>
          <p:cNvSpPr/>
          <p:nvPr/>
        </p:nvSpPr>
        <p:spPr>
          <a:xfrm>
            <a:off x="7559427" y="5534025"/>
            <a:ext cx="164663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 </a:t>
            </a:r>
            <a:endParaRPr lang="en-US" sz="900" dirty="0"/>
          </a:p>
        </p:txBody>
      </p:sp>
      <p:sp>
        <p:nvSpPr>
          <p:cNvPr id="108" name="Text 81"/>
          <p:cNvSpPr/>
          <p:nvPr/>
        </p:nvSpPr>
        <p:spPr>
          <a:xfrm>
            <a:off x="7696646" y="5534025"/>
            <a:ext cx="576322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"Power"</a:t>
            </a:r>
            <a:endParaRPr lang="en-US" sz="900" dirty="0"/>
          </a:p>
        </p:txBody>
      </p:sp>
      <p:sp>
        <p:nvSpPr>
          <p:cNvPr id="109" name="Text 82"/>
          <p:cNvSpPr/>
          <p:nvPr/>
        </p:nvSpPr>
        <p:spPr>
          <a:xfrm>
            <a:off x="8176915" y="5534025"/>
            <a:ext cx="19209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,</a:t>
            </a:r>
            <a:endParaRPr lang="en-US" sz="900" dirty="0"/>
          </a:p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</a:t>
            </a:r>
            <a:endParaRPr lang="en-US" sz="900" dirty="0"/>
          </a:p>
        </p:txBody>
      </p:sp>
      <p:sp>
        <p:nvSpPr>
          <p:cNvPr id="110" name="Text 83"/>
          <p:cNvSpPr/>
          <p:nvPr/>
        </p:nvSpPr>
        <p:spPr>
          <a:xfrm>
            <a:off x="6736259" y="5686425"/>
            <a:ext cx="576322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"value"</a:t>
            </a:r>
            <a:endParaRPr lang="en-US" sz="900" dirty="0"/>
          </a:p>
        </p:txBody>
      </p:sp>
      <p:sp>
        <p:nvSpPr>
          <p:cNvPr id="111" name="Text 84"/>
          <p:cNvSpPr/>
          <p:nvPr/>
        </p:nvSpPr>
        <p:spPr>
          <a:xfrm>
            <a:off x="7216527" y="5686425"/>
            <a:ext cx="164663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 </a:t>
            </a:r>
            <a:endParaRPr lang="en-US" sz="900" dirty="0"/>
          </a:p>
        </p:txBody>
      </p:sp>
      <p:sp>
        <p:nvSpPr>
          <p:cNvPr id="112" name="Text 85"/>
          <p:cNvSpPr/>
          <p:nvPr/>
        </p:nvSpPr>
        <p:spPr>
          <a:xfrm>
            <a:off x="7353746" y="5686425"/>
            <a:ext cx="246995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3B82F6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100</a:t>
            </a:r>
            <a:endParaRPr lang="en-US" sz="900" dirty="0"/>
          </a:p>
        </p:txBody>
      </p:sp>
      <p:sp>
        <p:nvSpPr>
          <p:cNvPr id="113" name="Text 86"/>
          <p:cNvSpPr/>
          <p:nvPr/>
        </p:nvSpPr>
        <p:spPr>
          <a:xfrm>
            <a:off x="6599039" y="5838825"/>
            <a:ext cx="82332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900" dirty="0"/>
          </a:p>
        </p:txBody>
      </p:sp>
      <p:sp>
        <p:nvSpPr>
          <p:cNvPr id="114" name="Text 87"/>
          <p:cNvSpPr/>
          <p:nvPr/>
        </p:nvSpPr>
        <p:spPr>
          <a:xfrm>
            <a:off x="6461820" y="5991225"/>
            <a:ext cx="82332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]</a:t>
            </a:r>
            <a:endParaRPr lang="en-US" sz="900" dirty="0"/>
          </a:p>
        </p:txBody>
      </p:sp>
      <p:sp>
        <p:nvSpPr>
          <p:cNvPr id="115" name="Text 88"/>
          <p:cNvSpPr/>
          <p:nvPr/>
        </p:nvSpPr>
        <p:spPr>
          <a:xfrm>
            <a:off x="6324600" y="6143625"/>
            <a:ext cx="82332" cy="1333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900" dirty="0"/>
          </a:p>
        </p:txBody>
      </p:sp>
      <p:sp>
        <p:nvSpPr>
          <p:cNvPr id="116" name="Text 89"/>
          <p:cNvSpPr/>
          <p:nvPr/>
        </p:nvSpPr>
        <p:spPr>
          <a:xfrm>
            <a:off x="6515100" y="6553200"/>
            <a:ext cx="1460718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8717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tokenURI流程</a:t>
            </a:r>
            <a:endParaRPr lang="en-US" sz="1500" dirty="0"/>
          </a:p>
        </p:txBody>
      </p:sp>
      <p:sp>
        <p:nvSpPr>
          <p:cNvPr id="117" name="Text 90"/>
          <p:cNvSpPr/>
          <p:nvPr/>
        </p:nvSpPr>
        <p:spPr>
          <a:xfrm>
            <a:off x="6848475" y="6896100"/>
            <a:ext cx="84974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未揭示</a:t>
            </a:r>
            <a:endParaRPr lang="en-US" sz="900" dirty="0"/>
          </a:p>
        </p:txBody>
      </p:sp>
      <p:sp>
        <p:nvSpPr>
          <p:cNvPr id="118" name="Text 91"/>
          <p:cNvSpPr/>
          <p:nvPr/>
        </p:nvSpPr>
        <p:spPr>
          <a:xfrm>
            <a:off x="7813774" y="6896100"/>
            <a:ext cx="81545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随机数</a:t>
            </a:r>
            <a:endParaRPr lang="en-US" sz="900" dirty="0"/>
          </a:p>
        </p:txBody>
      </p:sp>
      <p:sp>
        <p:nvSpPr>
          <p:cNvPr id="119" name="Text 92"/>
          <p:cNvSpPr/>
          <p:nvPr/>
        </p:nvSpPr>
        <p:spPr>
          <a:xfrm>
            <a:off x="8779073" y="6896100"/>
            <a:ext cx="81545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已揭示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3792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57300"/>
            <a:ext cx="6796980" cy="12230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580" y="127635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205" y="1295400"/>
            <a:ext cx="13335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580" y="2914650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155" y="2933700"/>
            <a:ext cx="17145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1380" y="3238500"/>
            <a:ext cx="4175671" cy="990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5680" y="33718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5680" y="36385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5680" y="3905250"/>
            <a:ext cx="152400" cy="1524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304800" y="304800"/>
            <a:ext cx="115824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销售机制</a:t>
            </a:r>
            <a:endParaRPr lang="en-US" sz="3600" dirty="0"/>
          </a:p>
        </p:txBody>
      </p:sp>
      <p:sp>
        <p:nvSpPr>
          <p:cNvPr id="14" name="Text 1"/>
          <p:cNvSpPr/>
          <p:nvPr/>
        </p:nvSpPr>
        <p:spPr>
          <a:xfrm>
            <a:off x="304800" y="800100"/>
            <a:ext cx="115824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 Mechanism</a:t>
            </a:r>
            <a:endParaRPr lang="en-US" sz="1800" dirty="0"/>
          </a:p>
        </p:txBody>
      </p:sp>
      <p:sp>
        <p:nvSpPr>
          <p:cNvPr id="15" name="Text 2"/>
          <p:cNvSpPr/>
          <p:nvPr/>
        </p:nvSpPr>
        <p:spPr>
          <a:xfrm>
            <a:off x="419100" y="1257300"/>
            <a:ext cx="6796980" cy="12230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bool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saleActive = 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false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price = </a:t>
            </a:r>
            <a:r>
              <a:rPr lang="en-US" sz="1350" dirty="0">
                <a:solidFill>
                  <a:srgbClr val="EC4899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0.08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3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ether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maxSupply = </a:t>
            </a:r>
            <a:r>
              <a:rPr lang="en-US" sz="1350" dirty="0">
                <a:solidFill>
                  <a:srgbClr val="EC4899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10000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maxPerWallet = </a:t>
            </a:r>
            <a:r>
              <a:rPr lang="en-US" sz="1350" dirty="0">
                <a:solidFill>
                  <a:srgbClr val="EC4899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10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mapping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r>
              <a:rPr lang="en-US" sz="13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address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=&gt; 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bool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 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whitelist;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mapping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r>
              <a:rPr lang="en-US" sz="13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address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=&gt; 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 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whitelistMinted;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whitelistMaxMint = </a:t>
            </a:r>
            <a:r>
              <a:rPr lang="en-US" sz="1350" dirty="0">
                <a:solidFill>
                  <a:srgbClr val="EC4899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3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enum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SalePhase {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NotStarted, </a:t>
            </a:r>
            <a:r>
              <a:rPr lang="en-US" sz="1350" i="1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未开始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Whitelist, </a:t>
            </a:r>
            <a:r>
              <a:rPr lang="en-US" sz="1350" i="1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白名单阶段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 </a:t>
            </a:r>
            <a:r>
              <a:rPr lang="en-US" sz="1350" i="1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公售阶段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SalePhase 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currentPhase = SalePhase.NotStarted;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setPrice(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_price) 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onlyOwner {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price = _price;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purchaseBox() 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external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payable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require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(saleActive, </a:t>
            </a:r>
            <a:r>
              <a:rPr lang="en-US" sz="1350" dirty="0">
                <a:solidFill>
                  <a:srgbClr val="EF4444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"Sale not active"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require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(msg.value &gt;= price, </a:t>
            </a:r>
            <a:r>
              <a:rPr lang="en-US" sz="1350" dirty="0">
                <a:solidFill>
                  <a:srgbClr val="EF4444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"Insufficient payment"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require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(totalSupply &lt; maxSupply, </a:t>
            </a:r>
            <a:r>
              <a:rPr lang="en-US" sz="1350" dirty="0">
                <a:solidFill>
                  <a:srgbClr val="EF4444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"Sold out"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if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(currentPhase == SalePhase.Whitelist) {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require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(whitelist[msg.sender], </a:t>
            </a:r>
            <a:r>
              <a:rPr lang="en-US" sz="1350" dirty="0">
                <a:solidFill>
                  <a:srgbClr val="EF4444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"Not whitelisted"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require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(whitelistMinted[msg.sender] &lt; whitelistMaxMint,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EF4444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"Whitelist mint limit reached"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whitelistMinted[msg.sender]++;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require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(balanceOf(msg.sender) &lt; maxPerWallet,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EF4444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"Max per wallet reached"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tokenId = totalSupply;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totalSupply++;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_safeMint(msg.sender, tokenId);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requestRandomness(tokenId);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emit BoxPurchased(msg.sender, tokenId);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r>
              <a:rPr lang="en-US" sz="1350" dirty="0">
                <a:solidFill>
                  <a:srgbClr val="F3F4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endParaRPr lang="en-US" sz="1350" dirty="0"/>
          </a:p>
        </p:txBody>
      </p:sp>
      <p:sp>
        <p:nvSpPr>
          <p:cNvPr id="16" name="Text 3"/>
          <p:cNvSpPr/>
          <p:nvPr/>
        </p:nvSpPr>
        <p:spPr>
          <a:xfrm>
            <a:off x="7711380" y="1257300"/>
            <a:ext cx="13716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C084F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销售机制要点</a:t>
            </a:r>
            <a:endParaRPr lang="en-US" sz="1500" dirty="0"/>
          </a:p>
        </p:txBody>
      </p:sp>
      <p:sp>
        <p:nvSpPr>
          <p:cNvPr id="17" name="Text 4"/>
          <p:cNvSpPr/>
          <p:nvPr/>
        </p:nvSpPr>
        <p:spPr>
          <a:xfrm>
            <a:off x="7949505" y="1600200"/>
            <a:ext cx="3937546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分阶段销售：</a:t>
            </a: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白名单 → 公售</a:t>
            </a:r>
            <a:endParaRPr lang="en-US" sz="1200" dirty="0"/>
          </a:p>
        </p:txBody>
      </p:sp>
      <p:sp>
        <p:nvSpPr>
          <p:cNvPr id="18" name="Text 5"/>
          <p:cNvSpPr/>
          <p:nvPr/>
        </p:nvSpPr>
        <p:spPr>
          <a:xfrm>
            <a:off x="7949505" y="1905000"/>
            <a:ext cx="3937546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价格控制：</a:t>
            </a: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可动态调整</a:t>
            </a:r>
            <a:endParaRPr lang="en-US" sz="1200" dirty="0"/>
          </a:p>
        </p:txBody>
      </p:sp>
      <p:sp>
        <p:nvSpPr>
          <p:cNvPr id="19" name="Text 6"/>
          <p:cNvSpPr/>
          <p:nvPr/>
        </p:nvSpPr>
        <p:spPr>
          <a:xfrm>
            <a:off x="7949505" y="2209800"/>
            <a:ext cx="3937546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总量限制：</a:t>
            </a: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防止超发</a:t>
            </a:r>
            <a:endParaRPr lang="en-US" sz="1200" dirty="0"/>
          </a:p>
        </p:txBody>
      </p:sp>
      <p:sp>
        <p:nvSpPr>
          <p:cNvPr id="20" name="Text 7"/>
          <p:cNvSpPr/>
          <p:nvPr/>
        </p:nvSpPr>
        <p:spPr>
          <a:xfrm>
            <a:off x="7949505" y="2514600"/>
            <a:ext cx="3937546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白名单机制：</a:t>
            </a: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早期支持者优先</a:t>
            </a:r>
            <a:endParaRPr lang="en-US" sz="1200" dirty="0"/>
          </a:p>
        </p:txBody>
      </p:sp>
      <p:sp>
        <p:nvSpPr>
          <p:cNvPr id="21" name="Text 8"/>
          <p:cNvSpPr/>
          <p:nvPr/>
        </p:nvSpPr>
        <p:spPr>
          <a:xfrm>
            <a:off x="7711380" y="2895600"/>
            <a:ext cx="11430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ACC1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代码关键点</a:t>
            </a:r>
            <a:endParaRPr lang="en-US" sz="1500" dirty="0"/>
          </a:p>
        </p:txBody>
      </p:sp>
      <p:sp>
        <p:nvSpPr>
          <p:cNvPr id="22" name="Text 9"/>
          <p:cNvSpPr/>
          <p:nvPr/>
        </p:nvSpPr>
        <p:spPr>
          <a:xfrm>
            <a:off x="8016180" y="3352800"/>
            <a:ext cx="10972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销售阶段控制</a:t>
            </a:r>
            <a:endParaRPr lang="en-US" sz="1200" dirty="0"/>
          </a:p>
        </p:txBody>
      </p:sp>
      <p:sp>
        <p:nvSpPr>
          <p:cNvPr id="23" name="Text 10"/>
          <p:cNvSpPr/>
          <p:nvPr/>
        </p:nvSpPr>
        <p:spPr>
          <a:xfrm>
            <a:off x="8016180" y="3619500"/>
            <a:ext cx="9144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白名单验证</a:t>
            </a:r>
            <a:endParaRPr lang="en-US" sz="1200" dirty="0"/>
          </a:p>
        </p:txBody>
      </p:sp>
      <p:sp>
        <p:nvSpPr>
          <p:cNvPr id="24" name="Text 11"/>
          <p:cNvSpPr/>
          <p:nvPr/>
        </p:nvSpPr>
        <p:spPr>
          <a:xfrm>
            <a:off x="8016180" y="3886200"/>
            <a:ext cx="10972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购买限制检查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9906</Words>
  <Application>WPS 表格</Application>
  <PresentationFormat>On-screen Show (16:9)</PresentationFormat>
  <Paragraphs>827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42" baseType="lpstr">
      <vt:lpstr>Arial</vt:lpstr>
      <vt:lpstr>宋体</vt:lpstr>
      <vt:lpstr>Wingdings</vt:lpstr>
      <vt:lpstr>Montserrat</vt:lpstr>
      <vt:lpstr>苹方-简</vt:lpstr>
      <vt:lpstr>Montserrat</vt:lpstr>
      <vt:lpstr>Montserrat</vt:lpstr>
      <vt:lpstr>Fira Code</vt:lpstr>
      <vt:lpstr>Fira Code</vt:lpstr>
      <vt:lpstr>Fira Code</vt:lpstr>
      <vt:lpstr>Open Sans</vt:lpstr>
      <vt:lpstr>Open Sans</vt:lpstr>
      <vt:lpstr>Open Sans</vt:lpstr>
      <vt:lpstr>ui-monospace</vt:lpstr>
      <vt:lpstr>ui-monospace</vt:lpstr>
      <vt:lpstr>ui-monospace</vt:lpstr>
      <vt:lpstr>PingFang SC</vt:lpstr>
      <vt:lpstr>PingFang SC</vt:lpstr>
      <vt:lpstr>Calibri</vt:lpstr>
      <vt:lpstr>Helvetica Neue</vt:lpstr>
      <vt:lpstr>等线</vt:lpstr>
      <vt:lpstr>汉仪中等线KW</vt:lpstr>
      <vt:lpstr>微软雅黑</vt:lpstr>
      <vt:lpstr>汉仪旗黑</vt:lpstr>
      <vt:lpstr>宋体</vt:lpstr>
      <vt:lpstr>Arial Unicode MS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wu  远</cp:lastModifiedBy>
  <cp:revision>35</cp:revision>
  <dcterms:created xsi:type="dcterms:W3CDTF">2025-12-24T15:02:09Z</dcterms:created>
  <dcterms:modified xsi:type="dcterms:W3CDTF">2025-12-24T15:02:09Z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4D3B3592A5CF1F3042064969680C423C_42</vt:lpwstr>
  </property>
  <property fmtid="{D5CDD505-2E9C-101B-9397-08002B2CF9AE}" pid="3" name="KSOProductBuildVer">
    <vt:lpwstr>2052-6.4.0.8550</vt:lpwstr>
  </property>
</Properties>
</file>